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298" r:id="rId4"/>
    <p:sldId id="299" r:id="rId5"/>
    <p:sldId id="263" r:id="rId6"/>
    <p:sldId id="257" r:id="rId7"/>
    <p:sldId id="268" r:id="rId8"/>
    <p:sldId id="309" r:id="rId9"/>
    <p:sldId id="300" r:id="rId10"/>
    <p:sldId id="301" r:id="rId11"/>
    <p:sldId id="302" r:id="rId12"/>
    <p:sldId id="310" r:id="rId13"/>
    <p:sldId id="303" r:id="rId14"/>
    <p:sldId id="304" r:id="rId15"/>
    <p:sldId id="266" r:id="rId16"/>
    <p:sldId id="308" r:id="rId17"/>
    <p:sldId id="315" r:id="rId18"/>
    <p:sldId id="316" r:id="rId19"/>
    <p:sldId id="317" r:id="rId20"/>
    <p:sldId id="318" r:id="rId21"/>
    <p:sldId id="319" r:id="rId22"/>
    <p:sldId id="320" r:id="rId23"/>
    <p:sldId id="275" r:id="rId24"/>
    <p:sldId id="307" r:id="rId25"/>
    <p:sldId id="327" r:id="rId26"/>
    <p:sldId id="311" r:id="rId27"/>
    <p:sldId id="312" r:id="rId28"/>
    <p:sldId id="314" r:id="rId29"/>
    <p:sldId id="321" r:id="rId30"/>
    <p:sldId id="322" r:id="rId31"/>
    <p:sldId id="323" r:id="rId32"/>
    <p:sldId id="324" r:id="rId33"/>
    <p:sldId id="325" r:id="rId34"/>
    <p:sldId id="32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4C2"/>
    <a:srgbClr val="240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4B8C-56FA-1A44-85F1-02D5F2AF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A294B-1BD5-C445-BCBF-627B9B60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8CE3-6850-E149-AC9E-F0425CE7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D305-876E-F04F-9521-81825DB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A133-28CA-2945-ADDD-45A0BE8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0590-DED1-7548-96A5-1D4C5BFE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6C18-34B6-5E41-B16F-3FA5DB60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FED6-B2C6-F442-A8B3-4582BA4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210E-1E96-8844-A711-8F941185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6C1-B968-6241-BBB4-5ADBAB2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75AE-8039-5549-BB88-3E82E3FF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AA79-3DE0-544D-AE88-F73D5EFC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7168-C023-D345-8E6A-E5A31003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A99C-EFB4-5B4F-B531-AEFCCBB8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CF7B-DE62-E54D-AD7D-B9C0FBE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F903-6448-6943-9393-E00F5912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1A1-B1DC-1540-B008-9C35B7B3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517F-73DC-334D-87B1-98751A3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9D515-9BF6-674E-938E-26320BE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217A-12F2-DA4C-A535-62FBB26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587-0086-5640-AEA8-3B49F0E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C03B-9BE0-BB49-AEE8-1976B4EF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AB72-7934-0C49-9664-C60B3140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7BB1-B4FB-0C4F-9647-824F2C6E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563E-BED7-A741-8F85-67D4634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BED9-28A4-0147-8FE7-86AE632A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584C-E81E-7742-B4DC-97BCEBB2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9DC3-7CE3-5A4F-A043-A89B0C55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88E5D-A06A-6A45-B915-0A00318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2D1D-CBEA-3047-B2D4-9F7EEEBA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65DE-9124-AA4B-9B59-83811879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EC4-BE67-F549-BE9F-DBB32802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FF78-32F2-554D-A74F-9B94AA79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AEDE-EFB6-C643-99C3-7AE79ADB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C3E4E-4BE9-CE41-B9DC-D23209AB7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10CE8-1EE1-2D47-9362-B126E50DB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B1EF-93C6-C049-8755-CE8BCA5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CFE3-43F3-EF4F-A234-D34B6FE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8B813-3A5A-864F-A7C3-7C332CF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35C-5D97-224B-A81B-BB74F3D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52FE-0A09-174F-909C-F5662F86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1B7D-DD0D-154C-8970-7865AA8D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E4E3B-F2E9-7D41-8E06-5073187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1A5AD-03B8-BD49-BFBE-209CBB19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83150-F4BE-8D40-8984-BE234498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84BD-E4DE-0243-9D9F-A927E6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D738-E1D1-DF4D-9486-34769A3B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5B38-63BF-E44C-BFF6-2CC0295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9395-62AE-9143-9DC8-622DA07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23F5C-1739-9F41-AF14-4948CC11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B1B82-75DD-7D4C-8211-28935C74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BCF-2A7C-6C4D-949D-DEBC7647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B12-8DA1-B648-A377-BFA27820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2EDAA-B509-3348-81AE-CC2830C5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92CBF-4952-1D4F-8CC9-98F58E1D1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4509-B291-ED4E-A9A5-ED79AC13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9B36-4567-484A-9BB0-98CDA30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84FFA-554F-3345-ADAB-817931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CAAAF-A543-4840-802D-75C5862C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18E37-BEB1-4549-A5CE-4D78A3DC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F88A-75E4-2D40-B91B-AC312961F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09F7-DFA5-7F4B-8B47-DAE36D9161C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F60C-9054-E84C-A941-3D786B4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B35-BFC8-9244-AB80-7A769CFA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B8FF-D599-CB4D-825E-988CB110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00350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Fitting</a:t>
            </a:r>
            <a:r>
              <a:rPr lang="fr-FR" dirty="0"/>
              <a:t> a line to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« </a:t>
            </a:r>
            <a:r>
              <a:rPr lang="fr-FR" sz="2400" dirty="0" err="1"/>
              <a:t>cost</a:t>
            </a:r>
            <a:r>
              <a:rPr lang="fr-FR" sz="2400" dirty="0"/>
              <a:t> » of </a:t>
            </a:r>
            <a:r>
              <a:rPr lang="fr-FR" sz="2400" dirty="0" err="1"/>
              <a:t>using</a:t>
            </a:r>
            <a:r>
              <a:rPr lang="fr-FR" sz="2400" dirty="0"/>
              <a:t> a </a:t>
            </a:r>
            <a:r>
              <a:rPr lang="fr-FR" sz="2400" dirty="0" err="1"/>
              <a:t>given</a:t>
            </a:r>
            <a:r>
              <a:rPr lang="fr-FR" sz="2400" dirty="0"/>
              <a:t> line : </a:t>
            </a:r>
            <a:r>
              <a:rPr lang="fr-FR" sz="2400" dirty="0" err="1"/>
              <a:t>Residual</a:t>
            </a:r>
            <a:r>
              <a:rPr lang="fr-FR" sz="2400" dirty="0"/>
              <a:t> </a:t>
            </a:r>
            <a:r>
              <a:rPr lang="fr-FR" sz="2400" dirty="0" err="1"/>
              <a:t>sum</a:t>
            </a:r>
            <a:r>
              <a:rPr lang="fr-FR" sz="2400" dirty="0"/>
              <a:t> of squares (</a:t>
            </a:r>
            <a:r>
              <a:rPr lang="fr-FR" sz="2400" dirty="0">
                <a:solidFill>
                  <a:srgbClr val="C00000"/>
                </a:solidFill>
              </a:rPr>
              <a:t>RSS</a:t>
            </a:r>
            <a:r>
              <a:rPr lang="fr-FR" sz="2400" dirty="0"/>
              <a:t>)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7AAE08-882F-CD46-9B09-00EB8DBB5AFF}"/>
              </a:ext>
            </a:extLst>
          </p:cNvPr>
          <p:cNvGrpSpPr/>
          <p:nvPr/>
        </p:nvGrpSpPr>
        <p:grpSpPr>
          <a:xfrm>
            <a:off x="592282" y="2097519"/>
            <a:ext cx="6526862" cy="3217141"/>
            <a:chOff x="592282" y="1820429"/>
            <a:chExt cx="6526862" cy="32171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E06D35-165D-8540-A54C-247AF6DC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282" y="1820429"/>
              <a:ext cx="6526862" cy="321714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9419E-D0A1-7348-9A7B-264535407D76}"/>
                </a:ext>
              </a:extLst>
            </p:cNvPr>
            <p:cNvCxnSpPr/>
            <p:nvPr/>
          </p:nvCxnSpPr>
          <p:spPr>
            <a:xfrm>
              <a:off x="2410690" y="3638262"/>
              <a:ext cx="0" cy="52647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8C0F9F-8EF7-9E4D-B946-49E1421D9D9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907" y="3499717"/>
              <a:ext cx="0" cy="49039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55B6C4-3341-2D4F-93C3-97BB91355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56363" y="2855479"/>
              <a:ext cx="0" cy="24245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0D363D-0711-E442-924D-C66F613FA862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8" y="2689225"/>
              <a:ext cx="0" cy="4834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6000B5-3643-5F40-86AA-2F717B380F94}"/>
                </a:ext>
              </a:extLst>
            </p:cNvPr>
            <p:cNvCxnSpPr>
              <a:cxnSpLocks/>
            </p:cNvCxnSpPr>
            <p:nvPr/>
          </p:nvCxnSpPr>
          <p:spPr>
            <a:xfrm>
              <a:off x="4973779" y="2342862"/>
              <a:ext cx="0" cy="2424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EEB8C-E87F-734E-85BE-A098AA2838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307" y="4220153"/>
              <a:ext cx="0" cy="1301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A7DFE8-917F-844D-8645-09AD213DFCCB}"/>
              </a:ext>
            </a:extLst>
          </p:cNvPr>
          <p:cNvSpPr txBox="1"/>
          <p:nvPr/>
        </p:nvSpPr>
        <p:spPr>
          <a:xfrm>
            <a:off x="6816436" y="53340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9" y="2687782"/>
                <a:ext cx="4558147" cy="416974"/>
              </a:xfrm>
              <a:prstGeom prst="rect">
                <a:avLst/>
              </a:prstGeom>
              <a:blipFill>
                <a:blip r:embed="rId3"/>
                <a:stretch>
                  <a:fillRect l="-1389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858000" y="3754195"/>
            <a:ext cx="460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« best » line </a:t>
            </a:r>
            <a:r>
              <a:rPr lang="fr-FR" sz="2400" dirty="0" err="1"/>
              <a:t>is</a:t>
            </a:r>
            <a:r>
              <a:rPr lang="fr-FR" sz="2400" dirty="0"/>
              <a:t> the one </a:t>
            </a:r>
            <a:r>
              <a:rPr lang="fr-FR" sz="2400" dirty="0" err="1"/>
              <a:t>minimizing</a:t>
            </a:r>
            <a:r>
              <a:rPr lang="fr-FR" sz="2400" dirty="0"/>
              <a:t> the </a:t>
            </a:r>
            <a:r>
              <a:rPr lang="fr-FR" sz="2400" dirty="0" err="1"/>
              <a:t>cost</a:t>
            </a:r>
            <a:r>
              <a:rPr lang="fr-FR" sz="2400" dirty="0"/>
              <a:t> over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479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RSS </a:t>
            </a:r>
            <a:r>
              <a:rPr lang="fr-FR" dirty="0" err="1"/>
              <a:t>optimization</a:t>
            </a:r>
            <a:r>
              <a:rPr lang="fr-FR" dirty="0"/>
              <a:t> –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w</a:t>
            </a:r>
            <a:r>
              <a:rPr lang="fr-FR" sz="2400" baseline="-25000" dirty="0"/>
              <a:t>0</a:t>
            </a:r>
            <a:r>
              <a:rPr lang="fr-FR" sz="2400" dirty="0"/>
              <a:t> and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minimize</a:t>
            </a:r>
            <a:r>
              <a:rPr lang="fr-FR" sz="2400" dirty="0"/>
              <a:t> the RSS 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/>
              <p:nvPr/>
            </p:nvSpPr>
            <p:spPr>
              <a:xfrm>
                <a:off x="5999015" y="2646208"/>
                <a:ext cx="4558147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RSS(w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latin typeface="Cambria" panose="02040503050406030204" pitchFamily="18" charset="0"/>
                  </a:rPr>
                  <a:t>, w</a:t>
                </a:r>
                <a:r>
                  <a:rPr lang="en-US" sz="2000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latin typeface="Cambria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fr-FR" sz="20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5BF87E-651E-A34C-833E-8E23C161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15" y="2646208"/>
                <a:ext cx="4558147" cy="416974"/>
              </a:xfrm>
              <a:prstGeom prst="rect">
                <a:avLst/>
              </a:prstGeom>
              <a:blipFill>
                <a:blip r:embed="rId2"/>
                <a:stretch>
                  <a:fillRect l="-1111" t="-105882" b="-16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13">
            <a:extLst>
              <a:ext uri="{FF2B5EF4-FFF2-40B4-BE49-F238E27FC236}">
                <a16:creationId xmlns:a16="http://schemas.microsoft.com/office/drawing/2014/main" id="{49711FFD-F2A6-4643-BADB-9005916D7921}"/>
              </a:ext>
            </a:extLst>
          </p:cNvPr>
          <p:cNvSpPr txBox="1"/>
          <p:nvPr/>
        </p:nvSpPr>
        <p:spPr>
          <a:xfrm>
            <a:off x="6040581" y="3383006"/>
            <a:ext cx="412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>
                <a:solidFill>
                  <a:srgbClr val="C00000"/>
                </a:solidFill>
              </a:rPr>
              <a:t>gradient </a:t>
            </a:r>
            <a:r>
              <a:rPr lang="fr-FR" sz="2400" dirty="0" err="1">
                <a:solidFill>
                  <a:srgbClr val="C00000"/>
                </a:solidFill>
              </a:rPr>
              <a:t>descent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algorithm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/>
              <a:t>allows</a:t>
            </a:r>
            <a:r>
              <a:rPr lang="fr-FR" sz="2400" dirty="0"/>
              <a:t> to </a:t>
            </a:r>
            <a:r>
              <a:rPr lang="fr-FR" sz="2400" dirty="0" err="1"/>
              <a:t>find</a:t>
            </a:r>
            <a:r>
              <a:rPr lang="fr-FR" sz="2400" dirty="0"/>
              <a:t> the minima of RSS(w</a:t>
            </a:r>
            <a:r>
              <a:rPr lang="fr-FR" sz="2000" dirty="0"/>
              <a:t>0</a:t>
            </a:r>
            <a:r>
              <a:rPr lang="fr-FR" sz="2400" dirty="0"/>
              <a:t>, w</a:t>
            </a:r>
            <a:r>
              <a:rPr lang="fr-FR" sz="2000" dirty="0"/>
              <a:t>1</a:t>
            </a:r>
            <a:r>
              <a:rPr lang="fr-FR" sz="2400" dirty="0"/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63FC6-865A-3840-8FCF-BBECF0A9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46" y="2071255"/>
            <a:ext cx="4287982" cy="317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E45A1-5017-374F-B84D-E4683A07D670}"/>
              </a:ext>
            </a:extLst>
          </p:cNvPr>
          <p:cNvSpPr txBox="1"/>
          <p:nvPr/>
        </p:nvSpPr>
        <p:spPr>
          <a:xfrm>
            <a:off x="5999018" y="5167746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Applied on minimizing RSS, gradient descent algorithm is called OLS (Ordinary least squares)</a:t>
            </a:r>
          </a:p>
        </p:txBody>
      </p:sp>
    </p:spTree>
    <p:extLst>
      <p:ext uri="{BB962C8B-B14F-4D97-AF65-F5344CB8AC3E}">
        <p14:creationId xmlns:p14="http://schemas.microsoft.com/office/powerpoint/2010/main" val="21356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778E-FAAD-4047-90AD-48EE61D74B66}"/>
              </a:ext>
            </a:extLst>
          </p:cNvPr>
          <p:cNvSpPr txBox="1"/>
          <p:nvPr/>
        </p:nvSpPr>
        <p:spPr>
          <a:xfrm>
            <a:off x="9033164" y="35052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44048-2FC6-4F4E-8A06-8484B9FD4737}"/>
              </a:ext>
            </a:extLst>
          </p:cNvPr>
          <p:cNvSpPr txBox="1"/>
          <p:nvPr/>
        </p:nvSpPr>
        <p:spPr>
          <a:xfrm>
            <a:off x="9047018" y="49183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72650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Multiple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9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144883"/>
            <a:chOff x="1084117" y="2244434"/>
            <a:chExt cx="10023765" cy="2144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b="1" dirty="0"/>
                    <a:t>x</a:t>
                  </a:r>
                  <a:r>
                    <a:rPr lang="en-US" sz="2400" b="1" baseline="-25000" dirty="0"/>
                    <a:t>1</a:t>
                  </a:r>
                  <a:r>
                    <a:rPr lang="en-US" sz="2400" dirty="0"/>
                    <a:t>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b="1" dirty="0" err="1"/>
                    <a:t>x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144883"/>
                </a:xfrm>
                <a:prstGeom prst="rect">
                  <a:avLst/>
                </a:prstGeom>
                <a:blipFill>
                  <a:blip r:embed="rId2"/>
                  <a:stretch>
                    <a:fillRect l="-884" t="-2353" b="-52941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60E18-3B70-B142-8D72-E24053ABA163}"/>
              </a:ext>
            </a:extLst>
          </p:cNvPr>
          <p:cNvCxnSpPr/>
          <p:nvPr/>
        </p:nvCxnSpPr>
        <p:spPr>
          <a:xfrm>
            <a:off x="1149927" y="3505200"/>
            <a:ext cx="23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8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Assessing</a:t>
            </a:r>
            <a:r>
              <a:rPr lang="fr-FR" sz="3733" dirty="0">
                <a:solidFill>
                  <a:schemeClr val="bg1"/>
                </a:solidFill>
              </a:rPr>
              <a:t> the performances of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FDA2-3140-E64D-982D-5B2C90962BCD}"/>
              </a:ext>
            </a:extLst>
          </p:cNvPr>
          <p:cNvSpPr txBox="1"/>
          <p:nvPr/>
        </p:nvSpPr>
        <p:spPr>
          <a:xfrm>
            <a:off x="6096000" y="4682836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“All models are wrong. The practical question is : how wrong do they have to be to not be useful”.</a:t>
            </a:r>
          </a:p>
          <a:p>
            <a:endParaRPr lang="en-US" sz="2000" dirty="0"/>
          </a:p>
          <a:p>
            <a:r>
              <a:rPr lang="en-US" sz="2000" dirty="0"/>
              <a:t>George Box</a:t>
            </a:r>
          </a:p>
        </p:txBody>
      </p:sp>
    </p:spTree>
    <p:extLst>
      <p:ext uri="{BB962C8B-B14F-4D97-AF65-F5344CB8AC3E}">
        <p14:creationId xmlns:p14="http://schemas.microsoft.com/office/powerpoint/2010/main" val="1951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E4E64CC-76D9-D447-B274-DF398C753FBC}"/>
              </a:ext>
            </a:extLst>
          </p:cNvPr>
          <p:cNvSpPr/>
          <p:nvPr/>
        </p:nvSpPr>
        <p:spPr>
          <a:xfrm>
            <a:off x="3671455" y="1288473"/>
            <a:ext cx="3172690" cy="6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cost of using the parameters w to predict 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BCAAE3-6A97-8446-ABFF-DB3B56951F0F}"/>
              </a:ext>
            </a:extLst>
          </p:cNvPr>
          <p:cNvGrpSpPr/>
          <p:nvPr/>
        </p:nvGrpSpPr>
        <p:grpSpPr>
          <a:xfrm>
            <a:off x="805481" y="1071032"/>
            <a:ext cx="11717124" cy="1750463"/>
            <a:chOff x="237438" y="1071032"/>
            <a:chExt cx="11717124" cy="1750463"/>
          </a:xfrm>
        </p:grpSpPr>
        <p:sp>
          <p:nvSpPr>
            <p:cNvPr id="14" name="ZoneTexte 13"/>
            <p:cNvSpPr txBox="1"/>
            <p:nvPr/>
          </p:nvSpPr>
          <p:spPr>
            <a:xfrm>
              <a:off x="237438" y="1071032"/>
              <a:ext cx="1171712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/>
                <a:t>Loss</a:t>
              </a:r>
              <a:r>
                <a:rPr lang="fr-FR" sz="2800" dirty="0"/>
                <a:t> </a:t>
              </a:r>
              <a:r>
                <a:rPr lang="fr-FR" sz="2800" dirty="0" err="1"/>
                <a:t>function</a:t>
              </a:r>
              <a:r>
                <a:rPr lang="fr-FR" sz="2800" dirty="0"/>
                <a:t>:</a:t>
              </a:r>
            </a:p>
            <a:p>
              <a:r>
                <a:rPr lang="fr-FR" sz="2400" dirty="0"/>
                <a:t>	L(y, </a:t>
              </a:r>
              <a:r>
                <a:rPr lang="fr-FR" sz="2400" dirty="0" err="1"/>
                <a:t>f</a:t>
              </a:r>
              <a:r>
                <a:rPr lang="fr-FR" sz="2400" baseline="-25000" dirty="0" err="1"/>
                <a:t>w</a:t>
              </a:r>
              <a:r>
                <a:rPr lang="fr-FR" sz="2400" dirty="0"/>
                <a:t>(x))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B2DBDD-BA11-1B47-A408-9C8A95DF03F0}"/>
                </a:ext>
              </a:extLst>
            </p:cNvPr>
            <p:cNvCxnSpPr/>
            <p:nvPr/>
          </p:nvCxnSpPr>
          <p:spPr>
            <a:xfrm>
              <a:off x="2050473" y="1537855"/>
              <a:ext cx="1662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B558C1B-8FA6-1849-8696-7D01B5715F6D}"/>
                </a:ext>
              </a:extLst>
            </p:cNvPr>
            <p:cNvSpPr/>
            <p:nvPr/>
          </p:nvSpPr>
          <p:spPr>
            <a:xfrm rot="16200000">
              <a:off x="1842655" y="1759527"/>
              <a:ext cx="221672" cy="4572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82CC1F-89D2-0D46-84E1-ED8ABBDB5B5D}"/>
                </a:ext>
              </a:extLst>
            </p:cNvPr>
            <p:cNvSpPr txBox="1"/>
            <p:nvPr/>
          </p:nvSpPr>
          <p:spPr>
            <a:xfrm>
              <a:off x="1676400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value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6F748A-741C-124A-A162-7026FD129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884218"/>
              <a:ext cx="457200" cy="22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5844B-1B99-7E4D-96FE-46B757B0E5C8}"/>
                </a:ext>
              </a:extLst>
            </p:cNvPr>
            <p:cNvSpPr txBox="1"/>
            <p:nvPr/>
          </p:nvSpPr>
          <p:spPr>
            <a:xfrm>
              <a:off x="484914" y="2175164"/>
              <a:ext cx="114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actual value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025236" y="3186545"/>
            <a:ext cx="9379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Examples: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Absolute error</a:t>
            </a:r>
            <a:r>
              <a:rPr lang="en-US" dirty="0"/>
              <a:t>: L(y,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|y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(x)|</a:t>
            </a:r>
          </a:p>
          <a:p>
            <a:endParaRPr lang="en-US" sz="1200" dirty="0"/>
          </a:p>
          <a:p>
            <a:r>
              <a:rPr lang="en-US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Squared error</a:t>
            </a:r>
            <a:r>
              <a:rPr lang="en-US" dirty="0"/>
              <a:t>: L (y,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(x))) = (y – </a:t>
            </a:r>
            <a:r>
              <a:rPr lang="en-US" dirty="0" err="1"/>
              <a:t>f</a:t>
            </a:r>
            <a:r>
              <a:rPr lang="en-US" baseline="-25000" dirty="0" err="1"/>
              <a:t>w</a:t>
            </a:r>
            <a:r>
              <a:rPr lang="en-US" dirty="0"/>
              <a:t>(x))</a:t>
            </a:r>
            <a:r>
              <a:rPr lang="en-US" baseline="30000" dirty="0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8821F5-1E4D-0840-8047-2DA1B002BA96}"/>
              </a:ext>
            </a:extLst>
          </p:cNvPr>
          <p:cNvCxnSpPr/>
          <p:nvPr/>
        </p:nvCxnSpPr>
        <p:spPr>
          <a:xfrm>
            <a:off x="4530435" y="3920836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7CD074-F00A-8448-9812-917D5B786657}"/>
              </a:ext>
            </a:extLst>
          </p:cNvPr>
          <p:cNvCxnSpPr/>
          <p:nvPr/>
        </p:nvCxnSpPr>
        <p:spPr>
          <a:xfrm>
            <a:off x="5728854" y="3920832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93F0F-A850-4749-A038-C46EEC4D9E73}"/>
              </a:ext>
            </a:extLst>
          </p:cNvPr>
          <p:cNvCxnSpPr/>
          <p:nvPr/>
        </p:nvCxnSpPr>
        <p:spPr>
          <a:xfrm>
            <a:off x="4502723" y="4461169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6567D1-8151-2140-89CC-0AA68F3F4A41}"/>
              </a:ext>
            </a:extLst>
          </p:cNvPr>
          <p:cNvCxnSpPr/>
          <p:nvPr/>
        </p:nvCxnSpPr>
        <p:spPr>
          <a:xfrm>
            <a:off x="5652661" y="4461168"/>
            <a:ext cx="180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5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6106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Training error: average loss on the training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</p:spTree>
    <p:extLst>
      <p:ext uri="{BB962C8B-B14F-4D97-AF65-F5344CB8AC3E}">
        <p14:creationId xmlns:p14="http://schemas.microsoft.com/office/powerpoint/2010/main" val="242383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Is Training </a:t>
            </a:r>
            <a:r>
              <a:rPr lang="fr-FR" dirty="0" err="1"/>
              <a:t>error</a:t>
            </a:r>
            <a:r>
              <a:rPr lang="fr-FR" dirty="0"/>
              <a:t> a good </a:t>
            </a:r>
            <a:r>
              <a:rPr lang="fr-FR" dirty="0" err="1"/>
              <a:t>measure</a:t>
            </a:r>
            <a:r>
              <a:rPr lang="fr-FR" dirty="0"/>
              <a:t> of performance?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1678709" y="12549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 linear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EF4E5-9F52-2642-8083-7478630171D1}"/>
              </a:ext>
            </a:extLst>
          </p:cNvPr>
          <p:cNvCxnSpPr>
            <a:stCxn id="39" idx="4"/>
          </p:cNvCxnSpPr>
          <p:nvPr/>
        </p:nvCxnSpPr>
        <p:spPr>
          <a:xfrm>
            <a:off x="3512126" y="1911928"/>
            <a:ext cx="10208" cy="1441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6EBBE-E11C-7D40-A714-EFEE4002185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3468227" y="2093922"/>
            <a:ext cx="2336" cy="2613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725D46-1FA6-1147-A548-6DCE83E98E88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3054927" y="2189019"/>
            <a:ext cx="0" cy="137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E9580-84FE-2247-8277-4EA2B4BFE772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2722417" y="2535382"/>
            <a:ext cx="1" cy="2632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B87D2F-3398-AC4A-9C55-940F492758F2}"/>
              </a:ext>
            </a:extLst>
          </p:cNvPr>
          <p:cNvCxnSpPr>
            <a:stCxn id="40" idx="4"/>
          </p:cNvCxnSpPr>
          <p:nvPr/>
        </p:nvCxnSpPr>
        <p:spPr>
          <a:xfrm>
            <a:off x="2098963" y="2618509"/>
            <a:ext cx="370" cy="2924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4E54D-D9AB-BE4F-B569-A495A17428A7}"/>
              </a:ext>
            </a:extLst>
          </p:cNvPr>
          <p:cNvCxnSpPr>
            <a:stCxn id="45" idx="4"/>
          </p:cNvCxnSpPr>
          <p:nvPr/>
        </p:nvCxnSpPr>
        <p:spPr>
          <a:xfrm flipH="1">
            <a:off x="1958656" y="2964873"/>
            <a:ext cx="1762" cy="434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891589-4B23-9F4E-86C4-D505A77854F1}"/>
              </a:ext>
            </a:extLst>
          </p:cNvPr>
          <p:cNvGrpSpPr/>
          <p:nvPr/>
        </p:nvGrpSpPr>
        <p:grpSpPr>
          <a:xfrm>
            <a:off x="6428510" y="1690254"/>
            <a:ext cx="3117273" cy="1662546"/>
            <a:chOff x="5181600" y="3865418"/>
            <a:chExt cx="3117273" cy="166254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1B091D-B458-1A4C-B789-F0CED62E5EF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1684D1-CAC9-8543-90B8-C105C6EE07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F27A927-D476-A448-86E9-DA94BC53E91F}"/>
              </a:ext>
            </a:extLst>
          </p:cNvPr>
          <p:cNvSpPr txBox="1"/>
          <p:nvPr/>
        </p:nvSpPr>
        <p:spPr>
          <a:xfrm>
            <a:off x="6096000" y="1607126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9AD542-7908-264C-8DE8-6833B371A250}"/>
              </a:ext>
            </a:extLst>
          </p:cNvPr>
          <p:cNvSpPr/>
          <p:nvPr/>
        </p:nvSpPr>
        <p:spPr>
          <a:xfrm>
            <a:off x="8395854" y="177338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713ECB-0951-A04E-8749-B6DD01820170}"/>
              </a:ext>
            </a:extLst>
          </p:cNvPr>
          <p:cNvSpPr/>
          <p:nvPr/>
        </p:nvSpPr>
        <p:spPr>
          <a:xfrm>
            <a:off x="6982691" y="247996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8DB237-B3FF-1A4D-B1A9-02F4781C6DC1}"/>
              </a:ext>
            </a:extLst>
          </p:cNvPr>
          <p:cNvSpPr/>
          <p:nvPr/>
        </p:nvSpPr>
        <p:spPr>
          <a:xfrm>
            <a:off x="7606145" y="2757053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4FAAEB-B76B-4C45-8A32-0D16D347DF9F}"/>
              </a:ext>
            </a:extLst>
          </p:cNvPr>
          <p:cNvSpPr/>
          <p:nvPr/>
        </p:nvSpPr>
        <p:spPr>
          <a:xfrm>
            <a:off x="7938655" y="20504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21C656-C4CC-1849-8685-71FCEA3C202F}"/>
              </a:ext>
            </a:extLst>
          </p:cNvPr>
          <p:cNvSpPr/>
          <p:nvPr/>
        </p:nvSpPr>
        <p:spPr>
          <a:xfrm>
            <a:off x="8354291" y="2313709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1F24D8-5718-FD46-A785-E9EDDFC27507}"/>
              </a:ext>
            </a:extLst>
          </p:cNvPr>
          <p:cNvSpPr/>
          <p:nvPr/>
        </p:nvSpPr>
        <p:spPr>
          <a:xfrm>
            <a:off x="6636328" y="3117272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28E65C-8DE8-AC45-8D06-96D719A97665}"/>
              </a:ext>
            </a:extLst>
          </p:cNvPr>
          <p:cNvSpPr/>
          <p:nvPr/>
        </p:nvSpPr>
        <p:spPr>
          <a:xfrm>
            <a:off x="6844146" y="28263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3A0CF1-D7BF-9A42-A7EF-FAC438B5FB4B}"/>
              </a:ext>
            </a:extLst>
          </p:cNvPr>
          <p:cNvSpPr/>
          <p:nvPr/>
        </p:nvSpPr>
        <p:spPr>
          <a:xfrm>
            <a:off x="7606146" y="2396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4D097-6E2B-3749-B4F4-5C3B917880C1}"/>
              </a:ext>
            </a:extLst>
          </p:cNvPr>
          <p:cNvSpPr txBox="1"/>
          <p:nvPr/>
        </p:nvSpPr>
        <p:spPr>
          <a:xfrm>
            <a:off x="9301018" y="33274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B01F69D-51B9-D14A-A5CD-42906A28256F}"/>
              </a:ext>
            </a:extLst>
          </p:cNvPr>
          <p:cNvSpPr/>
          <p:nvPr/>
        </p:nvSpPr>
        <p:spPr>
          <a:xfrm>
            <a:off x="6438900" y="1485738"/>
            <a:ext cx="2255882" cy="1828962"/>
          </a:xfrm>
          <a:custGeom>
            <a:avLst/>
            <a:gdLst>
              <a:gd name="connsiteX0" fmla="*/ 0 w 2255882"/>
              <a:gd name="connsiteY0" fmla="*/ 1828962 h 1828962"/>
              <a:gd name="connsiteX1" fmla="*/ 254000 w 2255882"/>
              <a:gd name="connsiteY1" fmla="*/ 1714662 h 1828962"/>
              <a:gd name="connsiteX2" fmla="*/ 482600 w 2255882"/>
              <a:gd name="connsiteY2" fmla="*/ 1384462 h 1828962"/>
              <a:gd name="connsiteX3" fmla="*/ 596900 w 2255882"/>
              <a:gd name="connsiteY3" fmla="*/ 990762 h 1828962"/>
              <a:gd name="connsiteX4" fmla="*/ 1257300 w 2255882"/>
              <a:gd name="connsiteY4" fmla="*/ 1371762 h 1828962"/>
              <a:gd name="connsiteX5" fmla="*/ 1219200 w 2255882"/>
              <a:gd name="connsiteY5" fmla="*/ 838362 h 1828962"/>
              <a:gd name="connsiteX6" fmla="*/ 1689100 w 2255882"/>
              <a:gd name="connsiteY6" fmla="*/ 647862 h 1828962"/>
              <a:gd name="connsiteX7" fmla="*/ 1955800 w 2255882"/>
              <a:gd name="connsiteY7" fmla="*/ 812962 h 1828962"/>
              <a:gd name="connsiteX8" fmla="*/ 2070100 w 2255882"/>
              <a:gd name="connsiteY8" fmla="*/ 63662 h 1828962"/>
              <a:gd name="connsiteX9" fmla="*/ 2235200 w 2255882"/>
              <a:gd name="connsiteY9" fmla="*/ 38262 h 1828962"/>
              <a:gd name="connsiteX10" fmla="*/ 2247900 w 2255882"/>
              <a:gd name="connsiteY10" fmla="*/ 38262 h 1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5882" h="1828962">
                <a:moveTo>
                  <a:pt x="0" y="1828962"/>
                </a:moveTo>
                <a:cubicBezTo>
                  <a:pt x="86783" y="1808853"/>
                  <a:pt x="173567" y="1788745"/>
                  <a:pt x="254000" y="1714662"/>
                </a:cubicBezTo>
                <a:cubicBezTo>
                  <a:pt x="334433" y="1640579"/>
                  <a:pt x="425450" y="1505112"/>
                  <a:pt x="482600" y="1384462"/>
                </a:cubicBezTo>
                <a:cubicBezTo>
                  <a:pt x="539750" y="1263812"/>
                  <a:pt x="467783" y="992879"/>
                  <a:pt x="596900" y="990762"/>
                </a:cubicBezTo>
                <a:cubicBezTo>
                  <a:pt x="726017" y="988645"/>
                  <a:pt x="1153583" y="1397162"/>
                  <a:pt x="1257300" y="1371762"/>
                </a:cubicBezTo>
                <a:cubicBezTo>
                  <a:pt x="1361017" y="1346362"/>
                  <a:pt x="1147233" y="959012"/>
                  <a:pt x="1219200" y="838362"/>
                </a:cubicBezTo>
                <a:cubicBezTo>
                  <a:pt x="1291167" y="717712"/>
                  <a:pt x="1566333" y="652095"/>
                  <a:pt x="1689100" y="647862"/>
                </a:cubicBezTo>
                <a:cubicBezTo>
                  <a:pt x="1811867" y="643629"/>
                  <a:pt x="1892300" y="910329"/>
                  <a:pt x="1955800" y="812962"/>
                </a:cubicBezTo>
                <a:cubicBezTo>
                  <a:pt x="2019300" y="715595"/>
                  <a:pt x="2023533" y="192779"/>
                  <a:pt x="2070100" y="63662"/>
                </a:cubicBezTo>
                <a:cubicBezTo>
                  <a:pt x="2116667" y="-65455"/>
                  <a:pt x="2205567" y="42495"/>
                  <a:pt x="2235200" y="38262"/>
                </a:cubicBezTo>
                <a:cubicBezTo>
                  <a:pt x="2264833" y="34029"/>
                  <a:pt x="2256366" y="36145"/>
                  <a:pt x="2247900" y="38262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D5AD09-763B-D448-AFCB-82177CA76CB7}"/>
              </a:ext>
            </a:extLst>
          </p:cNvPr>
          <p:cNvSpPr txBox="1"/>
          <p:nvPr/>
        </p:nvSpPr>
        <p:spPr>
          <a:xfrm>
            <a:off x="6273800" y="11533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Very complex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9CBE7-2A28-F04D-8529-0C83849875E7}"/>
              </a:ext>
            </a:extLst>
          </p:cNvPr>
          <p:cNvSpPr txBox="1"/>
          <p:nvPr/>
        </p:nvSpPr>
        <p:spPr>
          <a:xfrm>
            <a:off x="1600200" y="346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training error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4432E4-68D3-984D-B7A0-2FE57592B459}"/>
              </a:ext>
            </a:extLst>
          </p:cNvPr>
          <p:cNvSpPr txBox="1"/>
          <p:nvPr/>
        </p:nvSpPr>
        <p:spPr>
          <a:xfrm>
            <a:off x="6565900" y="3505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Very low training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3314700" y="4318000"/>
            <a:ext cx="5562600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Issue: </a:t>
            </a:r>
            <a:r>
              <a:rPr lang="en-US" sz="2000" dirty="0"/>
              <a:t>Training error is overly optimistic because the parameters were fit to the training data</a:t>
            </a:r>
          </a:p>
          <a:p>
            <a:endParaRPr lang="en-US" sz="2000" dirty="0"/>
          </a:p>
          <a:p>
            <a:r>
              <a:rPr lang="en-US" sz="2000" dirty="0"/>
              <a:t>Usually small training error ≠ good prediction!</a:t>
            </a:r>
          </a:p>
        </p:txBody>
      </p:sp>
    </p:spTree>
    <p:extLst>
      <p:ext uri="{BB962C8B-B14F-4D97-AF65-F5344CB8AC3E}">
        <p14:creationId xmlns:p14="http://schemas.microsoft.com/office/powerpoint/2010/main" val="308162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Coordinate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2269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C52BEA-D710-DF44-9FCE-A8DBFECE9F06}"/>
              </a:ext>
            </a:extLst>
          </p:cNvPr>
          <p:cNvSpPr/>
          <p:nvPr/>
        </p:nvSpPr>
        <p:spPr>
          <a:xfrm>
            <a:off x="266700" y="2070100"/>
            <a:ext cx="3124200" cy="287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D1D7D5-8E80-7342-8864-FF8BFFBB95C8}"/>
              </a:ext>
            </a:extLst>
          </p:cNvPr>
          <p:cNvSpPr txBox="1"/>
          <p:nvPr/>
        </p:nvSpPr>
        <p:spPr>
          <a:xfrm>
            <a:off x="1282700" y="1130300"/>
            <a:ext cx="9867900" cy="7694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can we approximate the generalization error?</a:t>
            </a:r>
          </a:p>
          <a:p>
            <a:r>
              <a:rPr lang="en-US" sz="2000" dirty="0"/>
              <a:t>	We can compute the error on a set of data NOT included on the training set.</a:t>
            </a:r>
          </a:p>
        </p:txBody>
      </p:sp>
      <p:pic>
        <p:nvPicPr>
          <p:cNvPr id="4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7B590F0-6090-2645-B238-1AFA2DBF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053937" y="23344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D7ED15E3-08F3-F140-9E36-03552D04B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106056" y="2262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73BB3B6-53C4-3E43-9A99-C42AF6B70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763155" y="32962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EF8B806-AD97-4342-B98C-5EAD9EC4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28355" y="3093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62B24CA-6107-9440-BF64-7549434A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474355" y="39693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3029817-266F-754B-BACA-BF2E3A635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2261755" y="37661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732AD-4719-1E44-A58E-8E03765A6A11}"/>
              </a:ext>
            </a:extLst>
          </p:cNvPr>
          <p:cNvSpPr txBox="1"/>
          <p:nvPr/>
        </p:nvSpPr>
        <p:spPr>
          <a:xfrm>
            <a:off x="1511300" y="5003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pic>
        <p:nvPicPr>
          <p:cNvPr id="71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FB27920-3B30-A243-AFB0-AD9762AF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79637" y="23725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333FBBA-B9E1-B34C-8B70-1AEDAD174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3988956" y="23899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A58D5A9-F308-AD49-8D9E-EA80E911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966855" y="23818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B2EE79C3-BAA4-6A43-82BC-614C40779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5436755" y="23818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952FB423-06B8-CB45-93E1-A7F5BAED8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027055" y="39820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1F4456AD-FE86-EA47-AADD-9FD3941CF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496955" y="3982027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08A98-66D1-6C4B-B394-9612BCD9D74E}"/>
              </a:ext>
            </a:extLst>
          </p:cNvPr>
          <p:cNvSpPr txBox="1"/>
          <p:nvPr/>
        </p:nvSpPr>
        <p:spPr>
          <a:xfrm>
            <a:off x="6096000" y="26035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D27E7-1CF4-5B41-B47D-696B741A3683}"/>
              </a:ext>
            </a:extLst>
          </p:cNvPr>
          <p:cNvSpPr txBox="1"/>
          <p:nvPr/>
        </p:nvSpPr>
        <p:spPr>
          <a:xfrm>
            <a:off x="6096000" y="4165600"/>
            <a:ext cx="214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D4C26-4736-0F4D-9849-5E5E2C8DD182}"/>
              </a:ext>
            </a:extLst>
          </p:cNvPr>
          <p:cNvCxnSpPr>
            <a:stCxn id="3" idx="6"/>
            <a:endCxn id="72" idx="1"/>
          </p:cNvCxnSpPr>
          <p:nvPr/>
        </p:nvCxnSpPr>
        <p:spPr>
          <a:xfrm flipV="1">
            <a:off x="3390900" y="2802084"/>
            <a:ext cx="598056" cy="7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8BC1E69-FE44-2849-A6AD-01709BF54B3B}"/>
              </a:ext>
            </a:extLst>
          </p:cNvPr>
          <p:cNvCxnSpPr>
            <a:cxnSpLocks/>
            <a:stCxn id="3" idx="6"/>
            <a:endCxn id="79" idx="1"/>
          </p:cNvCxnSpPr>
          <p:nvPr/>
        </p:nvCxnSpPr>
        <p:spPr>
          <a:xfrm>
            <a:off x="3390900" y="3505200"/>
            <a:ext cx="636155" cy="88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0D4B4-779F-C947-93C2-A1B79CCA14C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91400" y="279400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76D37A-8458-B743-BCDE-AD11EFF9FE17}"/>
              </a:ext>
            </a:extLst>
          </p:cNvPr>
          <p:cNvSpPr txBox="1"/>
          <p:nvPr/>
        </p:nvSpPr>
        <p:spPr>
          <a:xfrm>
            <a:off x="9118600" y="2590800"/>
            <a:ext cx="863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F996F-71AE-B94C-989A-C0A258461347}"/>
              </a:ext>
            </a:extLst>
          </p:cNvPr>
          <p:cNvSpPr txBox="1"/>
          <p:nvPr/>
        </p:nvSpPr>
        <p:spPr>
          <a:xfrm>
            <a:off x="7721600" y="2438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244D86-FF9F-8549-9EF8-FBD7860B3192}"/>
              </a:ext>
            </a:extLst>
          </p:cNvPr>
          <p:cNvGrpSpPr/>
          <p:nvPr/>
        </p:nvGrpSpPr>
        <p:grpSpPr>
          <a:xfrm>
            <a:off x="7099300" y="3022600"/>
            <a:ext cx="2438400" cy="1346200"/>
            <a:chOff x="7099300" y="3022600"/>
            <a:chExt cx="2438400" cy="1346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8554FD-69EE-FB4C-8F9E-26D64BBF5DB3}"/>
                </a:ext>
              </a:extLst>
            </p:cNvPr>
            <p:cNvCxnSpPr/>
            <p:nvPr/>
          </p:nvCxnSpPr>
          <p:spPr>
            <a:xfrm>
              <a:off x="7099300" y="4356100"/>
              <a:ext cx="2425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379323C-7DE9-CF4E-B372-885488AE2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7700" y="3022600"/>
              <a:ext cx="0" cy="13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1A95758-550C-9B4F-ABD4-BD82692456AF}"/>
              </a:ext>
            </a:extLst>
          </p:cNvPr>
          <p:cNvSpPr txBox="1"/>
          <p:nvPr/>
        </p:nvSpPr>
        <p:spPr>
          <a:xfrm>
            <a:off x="8293100" y="40259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260063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/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Define a loss function</a:t>
                </a:r>
                <a:r>
                  <a:rPr lang="fr-FR" sz="2400" dirty="0"/>
                  <a:t> L(y, </a:t>
                </a:r>
                <a:r>
                  <a:rPr lang="fr-FR" sz="2400" dirty="0" err="1"/>
                  <a:t>f</a:t>
                </a:r>
                <a:r>
                  <a:rPr lang="fr-FR" sz="2400" baseline="-25000" dirty="0" err="1"/>
                  <a:t>w</a:t>
                </a:r>
                <a:r>
                  <a:rPr lang="fr-FR" sz="2400" dirty="0"/>
                  <a:t>(x)) </a:t>
                </a:r>
                <a:r>
                  <a:rPr lang="en-US" dirty="0"/>
                  <a:t>	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	e.g.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Squared error…</a:t>
                </a:r>
                <a:endParaRPr lang="en-US" baseline="30000" dirty="0"/>
              </a:p>
              <a:p>
                <a:endParaRPr lang="en-US" baseline="30000" dirty="0"/>
              </a:p>
              <a:p>
                <a:r>
                  <a:rPr lang="en-US" sz="2400" dirty="0"/>
                  <a:t>2. Test error: average loss on the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test</a:t>
                </a:r>
                <a:r>
                  <a:rPr lang="en-US" sz="2400" dirty="0"/>
                  <a:t> set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22C6C7-033E-EC45-B8E2-6BDEE0CE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1620981"/>
                <a:ext cx="6345382" cy="1940018"/>
              </a:xfrm>
              <a:prstGeom prst="rect">
                <a:avLst/>
              </a:prstGeom>
              <a:blipFill>
                <a:blip r:embed="rId2"/>
                <a:stretch>
                  <a:fillRect l="-1400" t="-2614" b="-39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2D572AD-4EB3-B142-A128-E2D35DABA1D5}"/>
              </a:ext>
            </a:extLst>
          </p:cNvPr>
          <p:cNvGrpSpPr/>
          <p:nvPr/>
        </p:nvGrpSpPr>
        <p:grpSpPr>
          <a:xfrm>
            <a:off x="1496291" y="1731818"/>
            <a:ext cx="3117273" cy="1662546"/>
            <a:chOff x="5181600" y="3865418"/>
            <a:chExt cx="3117273" cy="166254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163864-2A10-1E45-BF3A-AA3648713AE3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EB4CF3-1C64-0E48-9B86-F0090A6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34A244-42D5-324E-9D2F-0878FBFC0ACC}"/>
              </a:ext>
            </a:extLst>
          </p:cNvPr>
          <p:cNvSpPr txBox="1"/>
          <p:nvPr/>
        </p:nvSpPr>
        <p:spPr>
          <a:xfrm>
            <a:off x="4475018" y="339436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E2BF-CD92-2E4C-AD31-6DD236CA2439}"/>
              </a:ext>
            </a:extLst>
          </p:cNvPr>
          <p:cNvSpPr txBox="1"/>
          <p:nvPr/>
        </p:nvSpPr>
        <p:spPr>
          <a:xfrm>
            <a:off x="1163781" y="164869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F2C3A-4D02-3940-8EFC-E120C186410A}"/>
              </a:ext>
            </a:extLst>
          </p:cNvPr>
          <p:cNvSpPr/>
          <p:nvPr/>
        </p:nvSpPr>
        <p:spPr>
          <a:xfrm>
            <a:off x="3463635" y="18149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C75D80-32EE-9548-8EB9-8B88C8B1F901}"/>
              </a:ext>
            </a:extLst>
          </p:cNvPr>
          <p:cNvSpPr/>
          <p:nvPr/>
        </p:nvSpPr>
        <p:spPr>
          <a:xfrm>
            <a:off x="2050472" y="252152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94F8C2-23F5-514D-B0A1-D3BA5E1000DB}"/>
              </a:ext>
            </a:extLst>
          </p:cNvPr>
          <p:cNvSpPr/>
          <p:nvPr/>
        </p:nvSpPr>
        <p:spPr>
          <a:xfrm>
            <a:off x="2673926" y="279861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322F2C-13D6-4946-AE34-B8CFC96F695F}"/>
              </a:ext>
            </a:extLst>
          </p:cNvPr>
          <p:cNvSpPr/>
          <p:nvPr/>
        </p:nvSpPr>
        <p:spPr>
          <a:xfrm>
            <a:off x="3006436" y="20920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F1C78D-8C10-6542-B28F-ED35827C97DE}"/>
              </a:ext>
            </a:extLst>
          </p:cNvPr>
          <p:cNvSpPr/>
          <p:nvPr/>
        </p:nvSpPr>
        <p:spPr>
          <a:xfrm>
            <a:off x="3422072" y="23552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BCC0D-DDF0-5745-AA03-6FF7BFE218A6}"/>
              </a:ext>
            </a:extLst>
          </p:cNvPr>
          <p:cNvSpPr/>
          <p:nvPr/>
        </p:nvSpPr>
        <p:spPr>
          <a:xfrm>
            <a:off x="1704109" y="315883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D685E0-B9C1-0748-9323-C0C833D9C7D0}"/>
              </a:ext>
            </a:extLst>
          </p:cNvPr>
          <p:cNvSpPr/>
          <p:nvPr/>
        </p:nvSpPr>
        <p:spPr>
          <a:xfrm>
            <a:off x="1911927" y="286789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0B90B9-1208-204C-BD0B-C2333F8F3E9A}"/>
              </a:ext>
            </a:extLst>
          </p:cNvPr>
          <p:cNvSpPr/>
          <p:nvPr/>
        </p:nvSpPr>
        <p:spPr>
          <a:xfrm>
            <a:off x="2673927" y="243840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C458D-B553-DA43-8114-BEFB698C6632}"/>
              </a:ext>
            </a:extLst>
          </p:cNvPr>
          <p:cNvCxnSpPr/>
          <p:nvPr/>
        </p:nvCxnSpPr>
        <p:spPr>
          <a:xfrm flipV="1">
            <a:off x="1482436" y="185650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412B89-992A-414A-9928-5201C4CBC1BB}"/>
              </a:ext>
            </a:extLst>
          </p:cNvPr>
          <p:cNvSpPr txBox="1"/>
          <p:nvPr/>
        </p:nvSpPr>
        <p:spPr>
          <a:xfrm>
            <a:off x="3837709" y="164869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/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𝑓𝑤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9B0CB-006C-E74A-92DA-C523FA49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873500"/>
                <a:ext cx="1963358" cy="871264"/>
              </a:xfrm>
              <a:prstGeom prst="rect">
                <a:avLst/>
              </a:prstGeom>
              <a:blipFill>
                <a:blip r:embed="rId3"/>
                <a:stretch>
                  <a:fillRect l="-26282"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D16A8B-4D67-DC47-96BF-322F1904419E}"/>
              </a:ext>
            </a:extLst>
          </p:cNvPr>
          <p:cNvSpPr txBox="1"/>
          <p:nvPr/>
        </p:nvSpPr>
        <p:spPr>
          <a:xfrm>
            <a:off x="1181100" y="4127500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squared loss: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/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𝑓𝑤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2B005-7086-6744-BBFB-EB232874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4864100"/>
                <a:ext cx="2196627" cy="1169936"/>
              </a:xfrm>
              <a:prstGeom prst="rect">
                <a:avLst/>
              </a:prstGeom>
              <a:blipFill>
                <a:blip r:embed="rId4"/>
                <a:stretch>
                  <a:fillRect l="-13793" t="-5591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DFEED33-AE98-F143-A3E0-B88A84968CE8}"/>
              </a:ext>
            </a:extLst>
          </p:cNvPr>
          <p:cNvSpPr txBox="1"/>
          <p:nvPr/>
        </p:nvSpPr>
        <p:spPr>
          <a:xfrm>
            <a:off x="1270000" y="533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8784CC-63E5-DC41-8723-11FB3DEE3DAB}"/>
              </a:ext>
            </a:extLst>
          </p:cNvPr>
          <p:cNvSpPr/>
          <p:nvPr/>
        </p:nvSpPr>
        <p:spPr>
          <a:xfrm>
            <a:off x="3036528" y="2506525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FB07A43-6103-B54B-8E18-2AD3917A7726}"/>
              </a:ext>
            </a:extLst>
          </p:cNvPr>
          <p:cNvSpPr/>
          <p:nvPr/>
        </p:nvSpPr>
        <p:spPr>
          <a:xfrm>
            <a:off x="2291031" y="2547296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91FA58-FC75-BC46-B9F4-BF9AC73E37A5}"/>
              </a:ext>
            </a:extLst>
          </p:cNvPr>
          <p:cNvSpPr/>
          <p:nvPr/>
        </p:nvSpPr>
        <p:spPr>
          <a:xfrm>
            <a:off x="3776203" y="2296853"/>
            <a:ext cx="96982" cy="96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C72E8B-1930-4A4B-8B4A-EB654A0B71D2}"/>
              </a:ext>
            </a:extLst>
          </p:cNvPr>
          <p:cNvCxnSpPr>
            <a:stCxn id="33" idx="4"/>
          </p:cNvCxnSpPr>
          <p:nvPr/>
        </p:nvCxnSpPr>
        <p:spPr>
          <a:xfrm>
            <a:off x="2339522" y="2644278"/>
            <a:ext cx="1808" cy="1455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5810-7BFE-AE4B-AF55-0D707CFD60C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081004" y="2335506"/>
            <a:ext cx="4015" cy="1710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1C6786-7E21-C74C-88D2-3FBEE4F4897C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3820237" y="1874124"/>
            <a:ext cx="4457" cy="4227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1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err="1"/>
              <a:t>Overfitting</a:t>
            </a:r>
            <a:r>
              <a:rPr lang="fr-FR" dirty="0"/>
              <a:t>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FA52F5-7D1D-5D44-8CA1-131EFAD7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31928-A2B6-6740-9379-6D3BE987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3ECCD-90E3-2D4C-BC21-36EBDF8405BD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6A5FC-04D6-8E4A-BC63-7330EF35B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3C2FA-A5BF-B749-9482-380EFB6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B8F86A1-F7BF-F14C-9D68-50364AD0905D}"/>
              </a:ext>
            </a:extLst>
          </p:cNvPr>
          <p:cNvSpPr txBox="1"/>
          <p:nvPr/>
        </p:nvSpPr>
        <p:spPr>
          <a:xfrm rot="16200000">
            <a:off x="81838" y="2462183"/>
            <a:ext cx="7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E763F-0D4C-C54E-A41B-12C2BF3F128C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7B21DDF-A4D7-E747-920A-A9398C9DB9C9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422B84-CEB1-074C-98D8-8986AC2236A4}"/>
              </a:ext>
            </a:extLst>
          </p:cNvPr>
          <p:cNvSpPr/>
          <p:nvPr/>
        </p:nvSpPr>
        <p:spPr>
          <a:xfrm>
            <a:off x="684811" y="1493652"/>
            <a:ext cx="4746171" cy="1614049"/>
          </a:xfrm>
          <a:custGeom>
            <a:avLst/>
            <a:gdLst>
              <a:gd name="connsiteX0" fmla="*/ 0 w 5283200"/>
              <a:gd name="connsiteY0" fmla="*/ 319314 h 1614049"/>
              <a:gd name="connsiteX1" fmla="*/ 2235200 w 5283200"/>
              <a:gd name="connsiteY1" fmla="*/ 1611086 h 1614049"/>
              <a:gd name="connsiteX2" fmla="*/ 5283200 w 5283200"/>
              <a:gd name="connsiteY2" fmla="*/ 0 h 161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0" h="1614049">
                <a:moveTo>
                  <a:pt x="0" y="319314"/>
                </a:moveTo>
                <a:cubicBezTo>
                  <a:pt x="677333" y="991809"/>
                  <a:pt x="1354667" y="1664305"/>
                  <a:pt x="2235200" y="1611086"/>
                </a:cubicBezTo>
                <a:cubicBezTo>
                  <a:pt x="3115733" y="1557867"/>
                  <a:pt x="4199466" y="778933"/>
                  <a:pt x="5283200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BFAFC-F051-A24C-9FF4-A07E868DB253}"/>
              </a:ext>
            </a:extLst>
          </p:cNvPr>
          <p:cNvSpPr txBox="1"/>
          <p:nvPr/>
        </p:nvSpPr>
        <p:spPr>
          <a:xfrm>
            <a:off x="5515429" y="3976914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88E9C7-7A26-534E-909F-4DB407C1B3FE}"/>
              </a:ext>
            </a:extLst>
          </p:cNvPr>
          <p:cNvSpPr txBox="1"/>
          <p:nvPr/>
        </p:nvSpPr>
        <p:spPr>
          <a:xfrm>
            <a:off x="5537200" y="124097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C2D04-8940-D841-8C05-C5FB45BCF278}"/>
              </a:ext>
            </a:extLst>
          </p:cNvPr>
          <p:cNvSpPr txBox="1"/>
          <p:nvPr/>
        </p:nvSpPr>
        <p:spPr>
          <a:xfrm>
            <a:off x="7474858" y="1944914"/>
            <a:ext cx="4064000" cy="178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Overfitting </a:t>
            </a:r>
            <a:r>
              <a:rPr lang="en-US" sz="2000" b="1" dirty="0"/>
              <a:t>if:</a:t>
            </a:r>
          </a:p>
          <a:p>
            <a:r>
              <a:rPr lang="en-US" dirty="0"/>
              <a:t>There exist a model with estimated parameters w’ such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error (w) &lt; training error (w’)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error (w) &gt; test error (w’)</a:t>
            </a:r>
          </a:p>
        </p:txBody>
      </p:sp>
    </p:spTree>
    <p:extLst>
      <p:ext uri="{BB962C8B-B14F-4D97-AF65-F5344CB8AC3E}">
        <p14:creationId xmlns:p14="http://schemas.microsoft.com/office/powerpoint/2010/main" val="206632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Predicting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wine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quality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39038" y="1172632"/>
            <a:ext cx="1171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Compute</a:t>
            </a:r>
            <a:r>
              <a:rPr lang="fr-FR" sz="2400" dirty="0"/>
              <a:t> a simple and multiple </a:t>
            </a:r>
            <a:r>
              <a:rPr lang="fr-FR" sz="2400" dirty="0" err="1"/>
              <a:t>regression</a:t>
            </a:r>
            <a:r>
              <a:rPr lang="fr-FR" sz="2400" dirty="0"/>
              <a:t> to </a:t>
            </a:r>
            <a:r>
              <a:rPr lang="fr-FR" sz="2400" dirty="0" err="1"/>
              <a:t>predict</a:t>
            </a:r>
            <a:r>
              <a:rPr lang="fr-FR" sz="2400" dirty="0"/>
              <a:t> the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-&gt; Open </a:t>
            </a:r>
            <a:r>
              <a:rPr lang="fr-FR" sz="2400" dirty="0" err="1"/>
              <a:t>Jupyter</a:t>
            </a:r>
            <a:r>
              <a:rPr lang="fr-FR" sz="2400" dirty="0"/>
              <a:t> notebook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62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Polynomial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69819" y="1043208"/>
            <a:ext cx="69807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Model:</a:t>
            </a:r>
          </a:p>
          <a:p>
            <a:r>
              <a:rPr lang="fr-FR" sz="2400" dirty="0"/>
              <a:t>y</a:t>
            </a:r>
            <a:r>
              <a:rPr lang="fr-FR" sz="2400" baseline="-25000" dirty="0"/>
              <a:t>i</a:t>
            </a:r>
            <a:r>
              <a:rPr lang="fr-FR" sz="2400" dirty="0"/>
              <a:t> = w</a:t>
            </a:r>
            <a:r>
              <a:rPr lang="fr-FR" sz="2400" baseline="-25000" dirty="0"/>
              <a:t>0</a:t>
            </a:r>
            <a:r>
              <a:rPr lang="fr-FR" sz="2400" dirty="0"/>
              <a:t> + w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dirty="0"/>
              <a:t> + w</a:t>
            </a:r>
            <a:r>
              <a:rPr lang="fr-FR" sz="2400" baseline="-25000" dirty="0"/>
              <a:t>2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C00000"/>
                </a:solidFill>
              </a:rPr>
              <a:t>x</a:t>
            </a:r>
            <a:r>
              <a:rPr lang="fr-FR" sz="2400" baseline="-25000" dirty="0">
                <a:solidFill>
                  <a:srgbClr val="C00000"/>
                </a:solidFill>
              </a:rPr>
              <a:t>i</a:t>
            </a:r>
            <a:r>
              <a:rPr lang="fr-FR" sz="2400" baseline="30000" dirty="0">
                <a:solidFill>
                  <a:srgbClr val="C00000"/>
                </a:solidFill>
              </a:rPr>
              <a:t>2</a:t>
            </a:r>
            <a:r>
              <a:rPr lang="fr-FR" sz="2400" dirty="0"/>
              <a:t> + … + </a:t>
            </a:r>
            <a:r>
              <a:rPr lang="fr-FR" sz="2400" dirty="0" err="1"/>
              <a:t>w</a:t>
            </a:r>
            <a:r>
              <a:rPr lang="fr-FR" sz="2400" baseline="-25000" dirty="0" err="1"/>
              <a:t>D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C00000"/>
                </a:solidFill>
              </a:rPr>
              <a:t>x</a:t>
            </a:r>
            <a:r>
              <a:rPr lang="fr-FR" sz="2400" baseline="-25000" dirty="0" err="1">
                <a:solidFill>
                  <a:srgbClr val="C00000"/>
                </a:solidFill>
              </a:rPr>
              <a:t>i</a:t>
            </a:r>
            <a:r>
              <a:rPr lang="fr-FR" sz="2400" baseline="30000" dirty="0" err="1">
                <a:solidFill>
                  <a:srgbClr val="C00000"/>
                </a:solidFill>
              </a:rPr>
              <a:t>D</a:t>
            </a:r>
            <a:r>
              <a:rPr lang="en-US" sz="2400" dirty="0">
                <a:solidFill>
                  <a:srgbClr val="002060"/>
                </a:solidFill>
              </a:rPr>
              <a:t> + </a:t>
            </a:r>
            <a:r>
              <a:rPr lang="en-US" sz="2400" dirty="0" err="1">
                <a:solidFill>
                  <a:srgbClr val="002060"/>
                </a:solidFill>
              </a:rPr>
              <a:t>ε</a:t>
            </a:r>
            <a:r>
              <a:rPr lang="en-US" sz="2400" baseline="-25000" dirty="0" err="1">
                <a:solidFill>
                  <a:srgbClr val="002060"/>
                </a:solidFill>
              </a:rPr>
              <a:t>i</a:t>
            </a:r>
            <a:r>
              <a:rPr lang="fr-FR" sz="2400" dirty="0"/>
              <a:t> 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BBE17-0EA4-064A-9131-79FCB10D8D64}"/>
              </a:ext>
            </a:extLst>
          </p:cNvPr>
          <p:cNvGrpSpPr/>
          <p:nvPr/>
        </p:nvGrpSpPr>
        <p:grpSpPr>
          <a:xfrm>
            <a:off x="6594763" y="1660358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391D93-FC01-F746-9494-B55E2782B477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CF04DA-B1AF-5045-AC9D-0D5323C5330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A512F6-F469-C542-A0B3-F991C335300B}"/>
              </a:ext>
            </a:extLst>
          </p:cNvPr>
          <p:cNvSpPr txBox="1"/>
          <p:nvPr/>
        </p:nvSpPr>
        <p:spPr>
          <a:xfrm>
            <a:off x="9393381" y="34671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EAB76-7B0C-054E-876E-0D9EE22AA920}"/>
              </a:ext>
            </a:extLst>
          </p:cNvPr>
          <p:cNvSpPr txBox="1"/>
          <p:nvPr/>
        </p:nvSpPr>
        <p:spPr>
          <a:xfrm>
            <a:off x="6262253" y="157723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EF58C0-0171-CB40-80CE-16AA1C398CF0}"/>
              </a:ext>
            </a:extLst>
          </p:cNvPr>
          <p:cNvSpPr/>
          <p:nvPr/>
        </p:nvSpPr>
        <p:spPr>
          <a:xfrm>
            <a:off x="8562107" y="174348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D7BF6-A2EB-0F49-98EA-59EE89CB03EF}"/>
              </a:ext>
            </a:extLst>
          </p:cNvPr>
          <p:cNvSpPr/>
          <p:nvPr/>
        </p:nvSpPr>
        <p:spPr>
          <a:xfrm>
            <a:off x="7148944" y="245006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B7F1DD-59D5-4449-A43A-3623C4FA1FB6}"/>
              </a:ext>
            </a:extLst>
          </p:cNvPr>
          <p:cNvSpPr/>
          <p:nvPr/>
        </p:nvSpPr>
        <p:spPr>
          <a:xfrm>
            <a:off x="7619998" y="1979011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DF8C9D-DDCE-B94F-BDC6-BC60E85851C4}"/>
              </a:ext>
            </a:extLst>
          </p:cNvPr>
          <p:cNvSpPr/>
          <p:nvPr/>
        </p:nvSpPr>
        <p:spPr>
          <a:xfrm>
            <a:off x="8104908" y="202057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6D20A6-FB8C-8E4A-9CF5-BB55B249E623}"/>
              </a:ext>
            </a:extLst>
          </p:cNvPr>
          <p:cNvSpPr/>
          <p:nvPr/>
        </p:nvSpPr>
        <p:spPr>
          <a:xfrm>
            <a:off x="8520544" y="228381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F28790-3BA4-154E-A8C6-6F7A98EF680F}"/>
              </a:ext>
            </a:extLst>
          </p:cNvPr>
          <p:cNvSpPr/>
          <p:nvPr/>
        </p:nvSpPr>
        <p:spPr>
          <a:xfrm>
            <a:off x="6802581" y="308737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0B017F-C5A1-D54A-9758-1B0834CAF5AF}"/>
              </a:ext>
            </a:extLst>
          </p:cNvPr>
          <p:cNvSpPr/>
          <p:nvPr/>
        </p:nvSpPr>
        <p:spPr>
          <a:xfrm>
            <a:off x="7010399" y="279643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AFD4CB-1786-E04F-9150-4973EBCC28DD}"/>
              </a:ext>
            </a:extLst>
          </p:cNvPr>
          <p:cNvSpPr/>
          <p:nvPr/>
        </p:nvSpPr>
        <p:spPr>
          <a:xfrm>
            <a:off x="7772399" y="236694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997D242-7814-2B42-974D-D2B3A0A7D32F}"/>
              </a:ext>
            </a:extLst>
          </p:cNvPr>
          <p:cNvSpPr/>
          <p:nvPr/>
        </p:nvSpPr>
        <p:spPr>
          <a:xfrm>
            <a:off x="6608618" y="1764267"/>
            <a:ext cx="2493818" cy="1524000"/>
          </a:xfrm>
          <a:custGeom>
            <a:avLst/>
            <a:gdLst>
              <a:gd name="connsiteX0" fmla="*/ 0 w 2493818"/>
              <a:gd name="connsiteY0" fmla="*/ 1524000 h 1524000"/>
              <a:gd name="connsiteX1" fmla="*/ 955964 w 2493818"/>
              <a:gd name="connsiteY1" fmla="*/ 512619 h 1524000"/>
              <a:gd name="connsiteX2" fmla="*/ 2410691 w 2493818"/>
              <a:gd name="connsiteY2" fmla="*/ 27709 h 1524000"/>
              <a:gd name="connsiteX3" fmla="*/ 2410691 w 2493818"/>
              <a:gd name="connsiteY3" fmla="*/ 27709 h 1524000"/>
              <a:gd name="connsiteX4" fmla="*/ 2493818 w 2493818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818" h="1524000">
                <a:moveTo>
                  <a:pt x="0" y="1524000"/>
                </a:moveTo>
                <a:cubicBezTo>
                  <a:pt x="277091" y="1143000"/>
                  <a:pt x="554182" y="762001"/>
                  <a:pt x="955964" y="512619"/>
                </a:cubicBezTo>
                <a:cubicBezTo>
                  <a:pt x="1357746" y="263237"/>
                  <a:pt x="2410691" y="27709"/>
                  <a:pt x="2410691" y="27709"/>
                </a:cubicBezTo>
                <a:lnTo>
                  <a:pt x="2410691" y="27709"/>
                </a:lnTo>
                <a:lnTo>
                  <a:pt x="2493818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6F8778-FB47-A84E-8918-3AE4E4ADB5F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46219" y="1874869"/>
            <a:ext cx="367144" cy="894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99824-E794-D741-8169-E251E9D62EDE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013363" y="1930285"/>
            <a:ext cx="436419" cy="83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2403CA-4D71-2C4E-B159-0005EC80AAC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013363" y="1957995"/>
            <a:ext cx="1960419" cy="811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0B3940-7B89-4F43-96B2-70050ED6261D}"/>
              </a:ext>
            </a:extLst>
          </p:cNvPr>
          <p:cNvSpPr txBox="1"/>
          <p:nvPr/>
        </p:nvSpPr>
        <p:spPr>
          <a:xfrm>
            <a:off x="1579417" y="2769855"/>
            <a:ext cx="28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as different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ctr"/>
            <a:r>
              <a:rPr lang="en-US" dirty="0"/>
              <a:t>(function of the input x)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C0D80-BE96-1041-8761-48266BD62949}"/>
              </a:ext>
            </a:extLst>
          </p:cNvPr>
          <p:cNvSpPr txBox="1"/>
          <p:nvPr/>
        </p:nvSpPr>
        <p:spPr>
          <a:xfrm>
            <a:off x="1122219" y="4156363"/>
            <a:ext cx="3920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example :</a:t>
            </a:r>
          </a:p>
          <a:p>
            <a:pPr lvl="1"/>
            <a:r>
              <a:rPr lang="en-US" dirty="0"/>
              <a:t>Feature 1 = 1 (const)</a:t>
            </a:r>
          </a:p>
          <a:p>
            <a:pPr lvl="1"/>
            <a:r>
              <a:rPr lang="en-US" dirty="0"/>
              <a:t>Feature 2 = x</a:t>
            </a:r>
          </a:p>
          <a:p>
            <a:pPr lvl="1"/>
            <a:r>
              <a:rPr lang="en-US" dirty="0"/>
              <a:t>Feature 3 = x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Feature D+1 = </a:t>
            </a:r>
            <a:r>
              <a:rPr lang="en-US" dirty="0" err="1"/>
              <a:t>x</a:t>
            </a:r>
            <a:r>
              <a:rPr lang="en-US" baseline="30000" dirty="0" err="1"/>
              <a:t>D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/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More </a:t>
                </a:r>
                <a:r>
                  <a:rPr lang="fr-FR" sz="2400" dirty="0" err="1"/>
                  <a:t>generaly</a:t>
                </a:r>
                <a:r>
                  <a:rPr lang="fr-FR" sz="2400" dirty="0"/>
                  <a:t>:</a:t>
                </a:r>
              </a:p>
              <a:p>
                <a:r>
                  <a:rPr lang="fr-FR" sz="2400" dirty="0"/>
                  <a:t>y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 = w</a:t>
                </a:r>
                <a:r>
                  <a:rPr lang="fr-FR" sz="2400" baseline="-25000" dirty="0"/>
                  <a:t>0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w</a:t>
                </a:r>
                <a:r>
                  <a:rPr lang="fr-FR" sz="2400" baseline="-25000" dirty="0"/>
                  <a:t>1</a:t>
                </a:r>
                <a:r>
                  <a:rPr lang="fr-FR" sz="2400" dirty="0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>
                    <a:solidFill>
                      <a:srgbClr val="C00000"/>
                    </a:solidFill>
                  </a:rPr>
                  <a:t>1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 + … + </a:t>
                </a:r>
                <a:r>
                  <a:rPr lang="fr-FR" sz="2400" dirty="0" err="1"/>
                  <a:t>w</a:t>
                </a:r>
                <a:r>
                  <a:rPr lang="fr-FR" sz="2400" baseline="-25000" dirty="0" err="1"/>
                  <a:t>D</a:t>
                </a:r>
                <a:r>
                  <a:rPr lang="fr-FR" sz="2400" dirty="0" err="1">
                    <a:solidFill>
                      <a:srgbClr val="C00000"/>
                    </a:solidFill>
                  </a:rPr>
                  <a:t>h</a:t>
                </a:r>
                <a:r>
                  <a:rPr lang="fr-FR" sz="2400" baseline="-25000" dirty="0" err="1">
                    <a:solidFill>
                      <a:srgbClr val="C00000"/>
                    </a:solidFill>
                  </a:rPr>
                  <a:t>D</a:t>
                </a:r>
                <a:r>
                  <a:rPr lang="fr-FR" sz="2400" dirty="0"/>
                  <a:t>(x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)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+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ε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endParaRPr lang="en-US" sz="2400" baseline="-25000" dirty="0">
                  <a:solidFill>
                    <a:srgbClr val="002060"/>
                  </a:solidFill>
                </a:endParaRPr>
              </a:p>
              <a:p>
                <a:endParaRPr lang="en-US" sz="2400" dirty="0">
                  <a:solidFill>
                    <a:srgbClr val="002060"/>
                  </a:solidFill>
                </a:endParaRPr>
              </a:p>
              <a:p>
                <a:r>
                  <a:rPr lang="en-US" sz="2400" dirty="0" err="1">
                    <a:solidFill>
                      <a:srgbClr val="002060"/>
                    </a:solidFill>
                  </a:rPr>
                  <a:t>y</a:t>
                </a:r>
                <a:r>
                  <a:rPr lang="en-US" sz="2400" baseline="-25000" dirty="0" err="1">
                    <a:solidFill>
                      <a:srgbClr val="002060"/>
                    </a:solidFill>
                  </a:rPr>
                  <a:t>i</a:t>
                </a:r>
                <a:r>
                  <a:rPr lang="en-US" sz="2400" dirty="0">
                    <a:solidFill>
                      <a:srgbClr val="002060"/>
                    </a:solidFill>
                  </a:rPr>
                  <a:t>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ε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i</m:t>
                        </m:r>
                      </m:e>
                    </m:nary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40" name="ZoneTexte 13">
                <a:extLst>
                  <a:ext uri="{FF2B5EF4-FFF2-40B4-BE49-F238E27FC236}">
                    <a16:creationId xmlns:a16="http://schemas.microsoft.com/office/drawing/2014/main" id="{D3735A21-6DD2-9F4F-A355-C458686B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764" y="4174339"/>
                <a:ext cx="6359236" cy="1631665"/>
              </a:xfrm>
              <a:prstGeom prst="rect">
                <a:avLst/>
              </a:prstGeom>
              <a:blipFill>
                <a:blip r:embed="rId2"/>
                <a:stretch>
                  <a:fillRect l="-1394" t="-3101" b="-51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ADA9C5-B555-1843-A33B-ED03927458E3}"/>
              </a:ext>
            </a:extLst>
          </p:cNvPr>
          <p:cNvCxnSpPr/>
          <p:nvPr/>
        </p:nvCxnSpPr>
        <p:spPr>
          <a:xfrm>
            <a:off x="4087091" y="505691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5CC972-5B30-F44E-99BE-6D14C8FD8C33}"/>
              </a:ext>
            </a:extLst>
          </p:cNvPr>
          <p:cNvSpPr txBox="1"/>
          <p:nvPr/>
        </p:nvSpPr>
        <p:spPr>
          <a:xfrm>
            <a:off x="9116291" y="522316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  <a:p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= weight associated with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277363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86644-CB00-BF4D-849A-0EC3037815AC}"/>
              </a:ext>
            </a:extLst>
          </p:cNvPr>
          <p:cNvSpPr txBox="1"/>
          <p:nvPr/>
        </p:nvSpPr>
        <p:spPr>
          <a:xfrm>
            <a:off x="6525492" y="1648691"/>
            <a:ext cx="72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h(x)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4079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071032"/>
            <a:ext cx="11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improve</a:t>
            </a:r>
            <a:r>
              <a:rPr lang="fr-FR" sz="2400" dirty="0"/>
              <a:t> </a:t>
            </a:r>
            <a:r>
              <a:rPr lang="fr-FR" sz="2400" dirty="0" err="1"/>
              <a:t>prediction</a:t>
            </a:r>
            <a:r>
              <a:rPr lang="fr-FR" sz="2400" dirty="0"/>
              <a:t>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take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r>
              <a:rPr lang="fr-FR" sz="2400" dirty="0"/>
              <a:t> multiple input variables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6196C-4E89-FA45-A6F9-D3F886768A09}"/>
              </a:ext>
            </a:extLst>
          </p:cNvPr>
          <p:cNvGrpSpPr/>
          <p:nvPr/>
        </p:nvGrpSpPr>
        <p:grpSpPr>
          <a:xfrm>
            <a:off x="1084117" y="2648525"/>
            <a:ext cx="10023765" cy="2514214"/>
            <a:chOff x="1084117" y="2244434"/>
            <a:chExt cx="10023765" cy="2514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/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Here we’ll note as follow :</a:t>
                  </a:r>
                </a:p>
                <a:p>
                  <a:r>
                    <a:rPr lang="en-US" sz="2400" dirty="0"/>
                    <a:t>y : the output that needs to be predicted</a:t>
                  </a:r>
                </a:p>
                <a:p>
                  <a:r>
                    <a:rPr lang="en-US" sz="2400" b="1" dirty="0"/>
                    <a:t>x </a:t>
                  </a:r>
                  <a:r>
                    <a:rPr lang="en-US" sz="2400" dirty="0"/>
                    <a:t>= (x[1], x[2], …, x[d])  the d-dimension vector of input variables</a:t>
                  </a:r>
                </a:p>
                <a:p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j</a:t>
                  </a:r>
                  <a:r>
                    <a:rPr lang="en-US" sz="2400" dirty="0"/>
                    <a:t>(x) the </a:t>
                  </a:r>
                  <a:r>
                    <a:rPr lang="en-US" sz="2400" dirty="0" err="1"/>
                    <a:t>j</a:t>
                  </a:r>
                  <a:r>
                    <a:rPr lang="en-US" sz="2400" baseline="30000" dirty="0" err="1"/>
                    <a:t>th</a:t>
                  </a:r>
                  <a:r>
                    <a:rPr lang="en-US" sz="2400" dirty="0"/>
                    <a:t> feature</a:t>
                  </a:r>
                </a:p>
                <a:p>
                  <a:endParaRPr lang="en-US" sz="2400" dirty="0"/>
                </a:p>
                <a:p>
                  <a:r>
                    <a:rPr lang="en-US" sz="2400" b="1" dirty="0"/>
                    <a:t>Model</a:t>
                  </a:r>
                  <a:r>
                    <a:rPr lang="en-US" sz="2400" dirty="0"/>
                    <a:t> : </a:t>
                  </a:r>
                  <a:r>
                    <a:rPr lang="en-US" sz="2400" dirty="0" err="1"/>
                    <a:t>y</a:t>
                  </a:r>
                  <a:r>
                    <a:rPr lang="en-US" sz="2400" baseline="-25000" dirty="0" err="1"/>
                    <a:t>i</a:t>
                  </a:r>
                  <a:r>
                    <a:rPr lang="en-US" sz="2400" dirty="0"/>
                    <a:t> = w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0</a:t>
                  </a:r>
                  <a:r>
                    <a:rPr lang="en-US" sz="2400" dirty="0"/>
                    <a:t> + w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h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dirty="0"/>
                    <a:t>) + ... + </a:t>
                  </a:r>
                  <a:r>
                    <a:rPr lang="en-US" sz="2400" dirty="0" err="1"/>
                    <a:t>w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 err="1"/>
                    <a:t>h</a:t>
                  </a:r>
                  <a:r>
                    <a:rPr lang="en-US" sz="2400" baseline="-25000" dirty="0" err="1"/>
                    <a:t>D</a:t>
                  </a:r>
                  <a:r>
                    <a:rPr lang="en-US" sz="2400" dirty="0"/>
                    <a:t>(</a:t>
                  </a:r>
                  <a:r>
                    <a:rPr lang="en-US" sz="2400" b="1" dirty="0"/>
                    <a:t>x</a:t>
                  </a:r>
                  <a:r>
                    <a:rPr lang="en-US" sz="2400" baseline="-25000" dirty="0"/>
                    <a:t>i</a:t>
                  </a:r>
                  <a:r>
                    <a:rPr lang="en-US" sz="2400" dirty="0"/>
                    <a:t>) + </a:t>
                  </a:r>
                  <a:r>
                    <a:rPr lang="en-US" sz="2400" dirty="0" err="1"/>
                    <a:t>ε</a:t>
                  </a:r>
                  <a:r>
                    <a:rPr lang="en-US" sz="2400" baseline="-25000" dirty="0" err="1"/>
                    <a:t>i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=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32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fr-FR" sz="32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ε</m:t>
                          </m:r>
                          <m:r>
                            <m:rPr>
                              <m:nor/>
                            </m:rPr>
                            <a:rPr lang="en-US" sz="3200" baseline="-25000" dirty="0"/>
                            <m:t>i</m:t>
                          </m:r>
                        </m:e>
                      </m:nary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BF014C-E3AE-B646-AC00-038C9647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17" y="2244434"/>
                  <a:ext cx="10023765" cy="2514214"/>
                </a:xfrm>
                <a:prstGeom prst="rect">
                  <a:avLst/>
                </a:prstGeom>
                <a:blipFill>
                  <a:blip r:embed="rId2"/>
                  <a:stretch>
                    <a:fillRect l="-884" t="-2000" b="-43500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47FA8-C763-F740-9525-36C20FEC5F16}"/>
                </a:ext>
              </a:extLst>
            </p:cNvPr>
            <p:cNvCxnSpPr/>
            <p:nvPr/>
          </p:nvCxnSpPr>
          <p:spPr>
            <a:xfrm>
              <a:off x="1156138" y="2937641"/>
              <a:ext cx="231228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E0D89A-D650-7246-A48D-52F999801B3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193" y="3331779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2E1CAF-D899-FB4A-A62F-CBD053F432D7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79" y="4177862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82ABDE-D40A-7044-AF13-AF72122CE002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58" y="4172607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3E12E4-F338-C844-B140-C6AD9111DAC9}"/>
                </a:ext>
              </a:extLst>
            </p:cNvPr>
            <p:cNvCxnSpPr>
              <a:cxnSpLocks/>
            </p:cNvCxnSpPr>
            <p:nvPr/>
          </p:nvCxnSpPr>
          <p:spPr>
            <a:xfrm>
              <a:off x="8949559" y="4104290"/>
              <a:ext cx="168166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02611BCE-9E5F-9644-A02B-23736F4F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1761837" y="1614055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D28183-CE27-6F48-9C8D-1F3BC9183581}"/>
              </a:ext>
            </a:extLst>
          </p:cNvPr>
          <p:cNvSpPr txBox="1"/>
          <p:nvPr/>
        </p:nvSpPr>
        <p:spPr>
          <a:xfrm>
            <a:off x="2751281" y="1657927"/>
            <a:ext cx="509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chlorides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residual sugars </a:t>
            </a:r>
            <a:r>
              <a:rPr lang="en-US" dirty="0"/>
              <a:t>… </a:t>
            </a:r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601CAC-D0C2-F242-BB80-6E7E7EAA9868}"/>
              </a:ext>
            </a:extLst>
          </p:cNvPr>
          <p:cNvSpPr txBox="1"/>
          <p:nvPr/>
        </p:nvSpPr>
        <p:spPr>
          <a:xfrm>
            <a:off x="501650" y="5384800"/>
            <a:ext cx="1088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Similarly as simple regression, </a:t>
            </a:r>
            <a:r>
              <a:rPr lang="en-US" sz="2400" dirty="0">
                <a:solidFill>
                  <a:srgbClr val="C00000"/>
                </a:solidFill>
              </a:rPr>
              <a:t>gradient descent on RSS </a:t>
            </a:r>
            <a:r>
              <a:rPr lang="en-US" sz="2400" dirty="0"/>
              <a:t>allows to find the best fit</a:t>
            </a:r>
          </a:p>
        </p:txBody>
      </p:sp>
    </p:spTree>
    <p:extLst>
      <p:ext uri="{BB962C8B-B14F-4D97-AF65-F5344CB8AC3E}">
        <p14:creationId xmlns:p14="http://schemas.microsoft.com/office/powerpoint/2010/main" val="336563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3 sources of </a:t>
            </a:r>
            <a:r>
              <a:rPr lang="fr-FR" sz="3733" dirty="0" err="1">
                <a:solidFill>
                  <a:schemeClr val="bg1"/>
                </a:solidFill>
              </a:rPr>
              <a:t>error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3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Bias-variance tradeoff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regression</a:t>
            </a:r>
            <a:br>
              <a:rPr lang="en-US" dirty="0"/>
            </a:br>
            <a:r>
              <a:rPr lang="en-US" dirty="0"/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38842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56347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3C94CA-5469-1F46-8A11-1BDB7876A4B4}"/>
              </a:ext>
            </a:extLst>
          </p:cNvPr>
          <p:cNvCxnSpPr/>
          <p:nvPr/>
        </p:nvCxnSpPr>
        <p:spPr>
          <a:xfrm flipV="1">
            <a:off x="983672" y="375111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5433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32558-CBE9-BB4D-A856-7BADC46AD47A}"/>
                  </a:ext>
                </a:extLst>
              </p:cNvPr>
              <p:cNvSpPr txBox="1"/>
              <p:nvPr/>
            </p:nvSpPr>
            <p:spPr>
              <a:xfrm>
                <a:off x="5666508" y="3543300"/>
                <a:ext cx="55695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Data is inherently noisy</a:t>
                </a:r>
              </a:p>
              <a:p>
                <a:pPr algn="ctr"/>
                <a:r>
                  <a:rPr lang="fr-FR" sz="2400" dirty="0"/>
                  <a:t>y</a:t>
                </a:r>
                <a:r>
                  <a:rPr lang="fr-FR" sz="2400" baseline="-25000" dirty="0"/>
                  <a:t>i</a:t>
                </a:r>
                <a:r>
                  <a:rPr lang="fr-FR" sz="2400" dirty="0"/>
                  <a:t>=f</a:t>
                </a:r>
                <a:r>
                  <a:rPr lang="fr-FR" sz="2400" i="1" baseline="-25000" dirty="0"/>
                  <a:t>w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7030A0"/>
                        </a:solidFill>
                      </a:rPr>
                      <m:t>ε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rgbClr val="7030A0"/>
                        </a:solidFill>
                      </a:rPr>
                      <m:t>i</m:t>
                    </m:r>
                  </m:oMath>
                </a14:m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r>
                  <a:rPr lang="en-US" sz="2400" b="1" dirty="0"/>
                  <a:t>Noise is called ”irreducible” error because independent of the chosen model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32558-CBE9-BB4D-A856-7BADC46A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08" y="3543300"/>
                <a:ext cx="5569528" cy="1938992"/>
              </a:xfrm>
              <a:prstGeom prst="rect">
                <a:avLst/>
              </a:prstGeom>
              <a:blipFill>
                <a:blip r:embed="rId2"/>
                <a:stretch>
                  <a:fillRect l="-1591" t="-1948" r="-1136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4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3C94CA-5469-1F46-8A11-1BDB7876A4B4}"/>
              </a:ext>
            </a:extLst>
          </p:cNvPr>
          <p:cNvCxnSpPr/>
          <p:nvPr/>
        </p:nvCxnSpPr>
        <p:spPr>
          <a:xfrm flipV="1">
            <a:off x="983672" y="375111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5433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558-CBE9-BB4D-A856-7BADC46AD47A}"/>
              </a:ext>
            </a:extLst>
          </p:cNvPr>
          <p:cNvSpPr txBox="1"/>
          <p:nvPr/>
        </p:nvSpPr>
        <p:spPr>
          <a:xfrm>
            <a:off x="5666508" y="3307768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Bias contribution: </a:t>
            </a:r>
          </a:p>
          <a:p>
            <a:r>
              <a:rPr lang="en-US" sz="2400" dirty="0"/>
              <a:t>assessment of how well the model can fit the relationship between x and 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0B921-14F7-0E44-9973-C8CBD5DB605A}"/>
              </a:ext>
            </a:extLst>
          </p:cNvPr>
          <p:cNvSpPr/>
          <p:nvPr/>
        </p:nvSpPr>
        <p:spPr>
          <a:xfrm>
            <a:off x="6414655" y="4627414"/>
            <a:ext cx="2660072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complexity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high bias</a:t>
            </a:r>
          </a:p>
        </p:txBody>
      </p:sp>
    </p:spTree>
    <p:extLst>
      <p:ext uri="{BB962C8B-B14F-4D97-AF65-F5344CB8AC3E}">
        <p14:creationId xmlns:p14="http://schemas.microsoft.com/office/powerpoint/2010/main" val="3080063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3 sources of </a:t>
            </a:r>
            <a:r>
              <a:rPr lang="fr-FR" dirty="0" err="1"/>
              <a:t>error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22C6C7-033E-EC45-B8E2-6BDEE0CE3E12}"/>
              </a:ext>
            </a:extLst>
          </p:cNvPr>
          <p:cNvSpPr txBox="1"/>
          <p:nvPr/>
        </p:nvSpPr>
        <p:spPr>
          <a:xfrm>
            <a:off x="1565562" y="1122218"/>
            <a:ext cx="7398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forming predictions, there are 3 sources of error: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9E3AE7-3C97-B849-9A7D-1B479A64E42A}"/>
              </a:ext>
            </a:extLst>
          </p:cNvPr>
          <p:cNvGrpSpPr/>
          <p:nvPr/>
        </p:nvGrpSpPr>
        <p:grpSpPr>
          <a:xfrm>
            <a:off x="997527" y="3626428"/>
            <a:ext cx="3117273" cy="1662546"/>
            <a:chOff x="5181600" y="3865418"/>
            <a:chExt cx="3117273" cy="16625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F2DB00-063F-C645-8343-8BFB97AF4D44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728916-1CB2-AD46-8824-BCCEBF7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D3F07D-F52B-B94F-9E73-6C264078B2C8}"/>
              </a:ext>
            </a:extLst>
          </p:cNvPr>
          <p:cNvSpPr txBox="1"/>
          <p:nvPr/>
        </p:nvSpPr>
        <p:spPr>
          <a:xfrm>
            <a:off x="3976254" y="5288973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A2018-1C73-2741-9914-DFC07CEB99A7}"/>
              </a:ext>
            </a:extLst>
          </p:cNvPr>
          <p:cNvSpPr txBox="1"/>
          <p:nvPr/>
        </p:nvSpPr>
        <p:spPr>
          <a:xfrm>
            <a:off x="665017" y="35433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4371C0-196C-5842-89CD-DD7B69A66D81}"/>
              </a:ext>
            </a:extLst>
          </p:cNvPr>
          <p:cNvSpPr/>
          <p:nvPr/>
        </p:nvSpPr>
        <p:spPr>
          <a:xfrm>
            <a:off x="2964871" y="370955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1E827-6EE6-6A43-B9C6-97243C69C9D9}"/>
              </a:ext>
            </a:extLst>
          </p:cNvPr>
          <p:cNvSpPr/>
          <p:nvPr/>
        </p:nvSpPr>
        <p:spPr>
          <a:xfrm>
            <a:off x="1551708" y="44161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95B16-26CF-AF43-A2F3-3D67067A9A55}"/>
              </a:ext>
            </a:extLst>
          </p:cNvPr>
          <p:cNvSpPr/>
          <p:nvPr/>
        </p:nvSpPr>
        <p:spPr>
          <a:xfrm>
            <a:off x="2175162" y="4693227"/>
            <a:ext cx="96982" cy="9698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740F6-163B-C146-9BC1-47294CC7B511}"/>
              </a:ext>
            </a:extLst>
          </p:cNvPr>
          <p:cNvSpPr/>
          <p:nvPr/>
        </p:nvSpPr>
        <p:spPr>
          <a:xfrm>
            <a:off x="2507672" y="398664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60AB2E-8FFC-E24A-A73E-9BFA59792B25}"/>
              </a:ext>
            </a:extLst>
          </p:cNvPr>
          <p:cNvSpPr/>
          <p:nvPr/>
        </p:nvSpPr>
        <p:spPr>
          <a:xfrm>
            <a:off x="2923308" y="42498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E59DD-9787-4B41-817D-0205DD5F9BC6}"/>
              </a:ext>
            </a:extLst>
          </p:cNvPr>
          <p:cNvSpPr/>
          <p:nvPr/>
        </p:nvSpPr>
        <p:spPr>
          <a:xfrm>
            <a:off x="1205345" y="5053446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CDA000-9C80-5249-9C30-824465393DB8}"/>
              </a:ext>
            </a:extLst>
          </p:cNvPr>
          <p:cNvSpPr/>
          <p:nvPr/>
        </p:nvSpPr>
        <p:spPr>
          <a:xfrm>
            <a:off x="1413163" y="4762501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67D7A6-74B5-A04E-A291-15BE64F2CD7E}"/>
              </a:ext>
            </a:extLst>
          </p:cNvPr>
          <p:cNvSpPr/>
          <p:nvPr/>
        </p:nvSpPr>
        <p:spPr>
          <a:xfrm>
            <a:off x="2175163" y="43330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3C94CA-5469-1F46-8A11-1BDB7876A4B4}"/>
              </a:ext>
            </a:extLst>
          </p:cNvPr>
          <p:cNvCxnSpPr/>
          <p:nvPr/>
        </p:nvCxnSpPr>
        <p:spPr>
          <a:xfrm flipV="1">
            <a:off x="983672" y="3751119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DB08B-C184-DA4E-8E9C-416022D67F82}"/>
              </a:ext>
            </a:extLst>
          </p:cNvPr>
          <p:cNvSpPr txBox="1"/>
          <p:nvPr/>
        </p:nvSpPr>
        <p:spPr>
          <a:xfrm>
            <a:off x="3338945" y="3543300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558-CBE9-BB4D-A856-7BADC46AD47A}"/>
              </a:ext>
            </a:extLst>
          </p:cNvPr>
          <p:cNvSpPr txBox="1"/>
          <p:nvPr/>
        </p:nvSpPr>
        <p:spPr>
          <a:xfrm>
            <a:off x="5666508" y="3307768"/>
            <a:ext cx="556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Variance contribution: </a:t>
            </a:r>
          </a:p>
          <a:p>
            <a:r>
              <a:rPr lang="en-US" sz="2400" dirty="0"/>
              <a:t>How much do specific fits vary from the expected fit?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0B921-14F7-0E44-9973-C8CBD5DB605A}"/>
              </a:ext>
            </a:extLst>
          </p:cNvPr>
          <p:cNvSpPr/>
          <p:nvPr/>
        </p:nvSpPr>
        <p:spPr>
          <a:xfrm>
            <a:off x="6414655" y="4627414"/>
            <a:ext cx="2660072" cy="94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complexity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32717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Bias</a:t>
            </a:r>
            <a:r>
              <a:rPr lang="fr-FR" dirty="0"/>
              <a:t> – variance </a:t>
            </a:r>
            <a:r>
              <a:rPr lang="fr-FR" dirty="0" err="1"/>
              <a:t>tradeoff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DA2F9C-337B-A343-9724-74916F26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0" y="4751355"/>
            <a:ext cx="1857211" cy="1327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9C4B64-B409-7D44-82B1-ACED5EE0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9" y="4838263"/>
            <a:ext cx="1799771" cy="13466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59AB0B-87C9-E249-AEFC-013BCEBB6178}"/>
              </a:ext>
            </a:extLst>
          </p:cNvPr>
          <p:cNvGrpSpPr/>
          <p:nvPr/>
        </p:nvGrpSpPr>
        <p:grpSpPr>
          <a:xfrm>
            <a:off x="682171" y="1219200"/>
            <a:ext cx="5152572" cy="3193144"/>
            <a:chOff x="682171" y="1219200"/>
            <a:chExt cx="5849258" cy="319314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24E247-ED13-174C-85B6-B84348A15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1" y="1219200"/>
              <a:ext cx="0" cy="319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978C693-2098-CB43-9C1A-32F627D95B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" y="4390573"/>
              <a:ext cx="5842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A4271B-B9E9-6B4C-8083-23CEA9C66167}"/>
              </a:ext>
            </a:extLst>
          </p:cNvPr>
          <p:cNvSpPr txBox="1"/>
          <p:nvPr/>
        </p:nvSpPr>
        <p:spPr>
          <a:xfrm>
            <a:off x="2336800" y="4414352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complexity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2A700A0-8AA1-A445-8BCE-24DD4943306C}"/>
              </a:ext>
            </a:extLst>
          </p:cNvPr>
          <p:cNvSpPr/>
          <p:nvPr/>
        </p:nvSpPr>
        <p:spPr>
          <a:xfrm>
            <a:off x="682171" y="1814286"/>
            <a:ext cx="4818743" cy="2452914"/>
          </a:xfrm>
          <a:custGeom>
            <a:avLst/>
            <a:gdLst>
              <a:gd name="connsiteX0" fmla="*/ 0 w 5733143"/>
              <a:gd name="connsiteY0" fmla="*/ 0 h 2452914"/>
              <a:gd name="connsiteX1" fmla="*/ 2394858 w 5733143"/>
              <a:gd name="connsiteY1" fmla="*/ 2075543 h 2452914"/>
              <a:gd name="connsiteX2" fmla="*/ 5675086 w 5733143"/>
              <a:gd name="connsiteY2" fmla="*/ 2423885 h 2452914"/>
              <a:gd name="connsiteX3" fmla="*/ 5675086 w 5733143"/>
              <a:gd name="connsiteY3" fmla="*/ 2423885 h 2452914"/>
              <a:gd name="connsiteX4" fmla="*/ 5733143 w 5733143"/>
              <a:gd name="connsiteY4" fmla="*/ 2452914 h 245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3143" h="2452914">
                <a:moveTo>
                  <a:pt x="0" y="0"/>
                </a:moveTo>
                <a:cubicBezTo>
                  <a:pt x="724505" y="835781"/>
                  <a:pt x="1449010" y="1671562"/>
                  <a:pt x="2394858" y="2075543"/>
                </a:cubicBezTo>
                <a:cubicBezTo>
                  <a:pt x="3340706" y="2479524"/>
                  <a:pt x="5675086" y="2423885"/>
                  <a:pt x="5675086" y="2423885"/>
                </a:cubicBezTo>
                <a:lnTo>
                  <a:pt x="5675086" y="2423885"/>
                </a:lnTo>
                <a:lnTo>
                  <a:pt x="5733143" y="24529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E79A-3B4A-CB41-9B73-87EBDFE22318}"/>
              </a:ext>
            </a:extLst>
          </p:cNvPr>
          <p:cNvSpPr txBox="1"/>
          <p:nvPr/>
        </p:nvSpPr>
        <p:spPr>
          <a:xfrm>
            <a:off x="5597236" y="4017818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34B7B4F-B520-8D49-ADAF-8A7516FCBAF6}"/>
              </a:ext>
            </a:extLst>
          </p:cNvPr>
          <p:cNvSpPr/>
          <p:nvPr/>
        </p:nvSpPr>
        <p:spPr>
          <a:xfrm>
            <a:off x="678873" y="1496291"/>
            <a:ext cx="5153891" cy="2632364"/>
          </a:xfrm>
          <a:custGeom>
            <a:avLst/>
            <a:gdLst>
              <a:gd name="connsiteX0" fmla="*/ 0 w 5153891"/>
              <a:gd name="connsiteY0" fmla="*/ 2632364 h 2632364"/>
              <a:gd name="connsiteX1" fmla="*/ 3075709 w 5153891"/>
              <a:gd name="connsiteY1" fmla="*/ 1828800 h 2632364"/>
              <a:gd name="connsiteX2" fmla="*/ 5153891 w 5153891"/>
              <a:gd name="connsiteY2" fmla="*/ 0 h 26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891" h="2632364">
                <a:moveTo>
                  <a:pt x="0" y="2632364"/>
                </a:moveTo>
                <a:cubicBezTo>
                  <a:pt x="1108363" y="2449945"/>
                  <a:pt x="2216727" y="2267527"/>
                  <a:pt x="3075709" y="1828800"/>
                </a:cubicBezTo>
                <a:cubicBezTo>
                  <a:pt x="3934691" y="1390073"/>
                  <a:pt x="4544291" y="695036"/>
                  <a:pt x="5153891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40958-1B02-9444-9ACC-F64DB2DDB296}"/>
              </a:ext>
            </a:extLst>
          </p:cNvPr>
          <p:cNvSpPr txBox="1"/>
          <p:nvPr/>
        </p:nvSpPr>
        <p:spPr>
          <a:xfrm>
            <a:off x="5902036" y="1260765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F7D1A-CC5B-7144-AC29-03D938EB52C5}"/>
              </a:ext>
            </a:extLst>
          </p:cNvPr>
          <p:cNvSpPr txBox="1"/>
          <p:nvPr/>
        </p:nvSpPr>
        <p:spPr>
          <a:xfrm>
            <a:off x="7509164" y="2022763"/>
            <a:ext cx="3491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way to compute the real bias or variance (we don’t have the true model).</a:t>
            </a:r>
          </a:p>
          <a:p>
            <a:endParaRPr lang="en-US" dirty="0"/>
          </a:p>
          <a:p>
            <a:r>
              <a:rPr lang="en-US" dirty="0"/>
              <a:t>But there are ways to optimize the tradeoff.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D735BA-1372-F04A-86CE-865223009305}"/>
              </a:ext>
            </a:extLst>
          </p:cNvPr>
          <p:cNvCxnSpPr/>
          <p:nvPr/>
        </p:nvCxnSpPr>
        <p:spPr>
          <a:xfrm>
            <a:off x="2563091" y="2777836"/>
            <a:ext cx="0" cy="7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A7BF62F-270D-6847-87AA-D7C4481EA288}"/>
              </a:ext>
            </a:extLst>
          </p:cNvPr>
          <p:cNvSpPr txBox="1"/>
          <p:nvPr/>
        </p:nvSpPr>
        <p:spPr>
          <a:xfrm>
            <a:off x="2119746" y="2078182"/>
            <a:ext cx="1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model possible</a:t>
            </a:r>
          </a:p>
        </p:txBody>
      </p:sp>
    </p:spTree>
    <p:extLst>
      <p:ext uri="{BB962C8B-B14F-4D97-AF65-F5344CB8AC3E}">
        <p14:creationId xmlns:p14="http://schemas.microsoft.com/office/powerpoint/2010/main" val="29691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1: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dirty="0"/>
              <a:t>making predictions from data</a:t>
            </a:r>
          </a:p>
        </p:txBody>
      </p:sp>
      <p:grpSp>
        <p:nvGrpSpPr>
          <p:cNvPr id="4" name="Groupe 11">
            <a:extLst>
              <a:ext uri="{FF2B5EF4-FFF2-40B4-BE49-F238E27FC236}">
                <a16:creationId xmlns:a16="http://schemas.microsoft.com/office/drawing/2014/main" id="{2D04A576-5436-8745-A9C8-98823B178F70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08CAF-9DA0-EE49-B8B6-FD1FE582D449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" name="ZoneTexte 10">
              <a:extLst>
                <a:ext uri="{FF2B5EF4-FFF2-40B4-BE49-F238E27FC236}">
                  <a16:creationId xmlns:a16="http://schemas.microsoft.com/office/drawing/2014/main" id="{68A9EB41-91ED-6241-935D-ADF2E43727A3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477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Assessing a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Bias-variance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92439" y="3706087"/>
            <a:ext cx="3338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Simple regression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(covered in Statistics sprint)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Coordinate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DD47D-2B6C-FF4A-B4E3-451CE6E86C85}"/>
              </a:ext>
            </a:extLst>
          </p:cNvPr>
          <p:cNvSpPr txBox="1"/>
          <p:nvPr/>
        </p:nvSpPr>
        <p:spPr>
          <a:xfrm>
            <a:off x="9448799" y="3782291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 quality dataset</a:t>
            </a:r>
          </a:p>
        </p:txBody>
      </p:sp>
    </p:spTree>
    <p:extLst>
      <p:ext uri="{BB962C8B-B14F-4D97-AF65-F5344CB8AC3E}">
        <p14:creationId xmlns:p14="http://schemas.microsoft.com/office/powerpoint/2010/main" val="122265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making predictions from data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Task</a:t>
            </a:r>
            <a:r>
              <a:rPr lang="fr-FR" dirty="0"/>
              <a:t> description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  <a:p>
            <a:r>
              <a:rPr lang="en-US" sz="1600" dirty="0"/>
              <a:t>These two datasets were published in [Cortez et al., 2009]</a:t>
            </a:r>
            <a:r>
              <a:rPr lang="fr-FR" sz="1600" dirty="0"/>
              <a:t>  and are </a:t>
            </a:r>
            <a:r>
              <a:rPr lang="fr-FR" sz="1600" dirty="0" err="1"/>
              <a:t>freely</a:t>
            </a:r>
            <a:r>
              <a:rPr lang="fr-FR" sz="1600" dirty="0"/>
              <a:t> accessible at </a:t>
            </a:r>
            <a:r>
              <a:rPr lang="fr-FR" sz="1600" dirty="0">
                <a:hlinkClick r:id="rId2"/>
              </a:rPr>
              <a:t>http://archive.ics.uci.edu/ml/datasets/Wine+Quality</a:t>
            </a:r>
            <a:endParaRPr lang="fr-FR" sz="1600" dirty="0"/>
          </a:p>
          <a:p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474660" y="5256587"/>
            <a:ext cx="356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Can I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wine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score?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847-F983-0F44-B86B-229A2559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06" y="2693729"/>
            <a:ext cx="3568844" cy="23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967D8-6B08-4C4C-A4C6-ECE3A1BCEF01}"/>
              </a:ext>
            </a:extLst>
          </p:cNvPr>
          <p:cNvSpPr txBox="1"/>
          <p:nvPr/>
        </p:nvSpPr>
        <p:spPr>
          <a:xfrm>
            <a:off x="1094511" y="5181594"/>
            <a:ext cx="3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about physicochemical property of the wine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2F60-9572-CF4D-A57E-01854E97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80" y="2698460"/>
            <a:ext cx="3334295" cy="240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E93DA-DA15-5046-9929-930E2E95F47A}"/>
              </a:ext>
            </a:extLst>
          </p:cNvPr>
          <p:cNvCxnSpPr/>
          <p:nvPr/>
        </p:nvCxnSpPr>
        <p:spPr>
          <a:xfrm>
            <a:off x="4835236" y="3934691"/>
            <a:ext cx="249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8EAEF4-55CB-AE41-AA0C-2DC9F234916F}"/>
              </a:ext>
            </a:extLst>
          </p:cNvPr>
          <p:cNvSpPr txBox="1"/>
          <p:nvPr/>
        </p:nvSpPr>
        <p:spPr>
          <a:xfrm>
            <a:off x="1136073" y="4793675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@A.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4BE0E-2745-6B42-B72C-D57CE46295C6}"/>
              </a:ext>
            </a:extLst>
          </p:cNvPr>
          <p:cNvSpPr txBox="1"/>
          <p:nvPr/>
        </p:nvSpPr>
        <p:spPr>
          <a:xfrm>
            <a:off x="7550728" y="4849093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@V. </a:t>
            </a:r>
            <a:r>
              <a:rPr lang="en-US" sz="1100" dirty="0" err="1">
                <a:solidFill>
                  <a:schemeClr val="bg1"/>
                </a:solidFill>
              </a:rPr>
              <a:t>Ponsero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3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fundamentals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5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regression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F7F0C7-A0FA-C844-9F7E-2A1D5D9EA3B6}"/>
              </a:ext>
            </a:extLst>
          </p:cNvPr>
          <p:cNvCxnSpPr>
            <a:stCxn id="12" idx="3"/>
          </p:cNvCxnSpPr>
          <p:nvPr/>
        </p:nvCxnSpPr>
        <p:spPr>
          <a:xfrm flipV="1">
            <a:off x="9019309" y="2133600"/>
            <a:ext cx="997527" cy="138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999A44-5C7E-B44D-AE3D-795314DD8733}"/>
              </a:ext>
            </a:extLst>
          </p:cNvPr>
          <p:cNvGrpSpPr/>
          <p:nvPr/>
        </p:nvGrpSpPr>
        <p:grpSpPr>
          <a:xfrm>
            <a:off x="10072251" y="1787237"/>
            <a:ext cx="1136073" cy="507877"/>
            <a:chOff x="10127669" y="1773382"/>
            <a:chExt cx="1136073" cy="5078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83C2E6-6838-204A-96B2-CE837117C54C}"/>
                </a:ext>
              </a:extLst>
            </p:cNvPr>
            <p:cNvSpPr txBox="1"/>
            <p:nvPr/>
          </p:nvSpPr>
          <p:spPr>
            <a:xfrm>
              <a:off x="10127669" y="1911927"/>
              <a:ext cx="1136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E0F54-69B2-2942-B6B6-0572A0A0800C}"/>
                </a:ext>
              </a:extLst>
            </p:cNvPr>
            <p:cNvSpPr txBox="1"/>
            <p:nvPr/>
          </p:nvSpPr>
          <p:spPr>
            <a:xfrm>
              <a:off x="10127669" y="1773382"/>
              <a:ext cx="24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B182D7-790F-7241-8D5D-1BE8E479D7D4}"/>
              </a:ext>
            </a:extLst>
          </p:cNvPr>
          <p:cNvSpPr txBox="1"/>
          <p:nvPr/>
        </p:nvSpPr>
        <p:spPr>
          <a:xfrm>
            <a:off x="3713016" y="2202872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  <a:p>
            <a:r>
              <a:rPr lang="en-US" dirty="0"/>
              <a:t>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D9591-05F4-4042-9CCA-599E23BE1B38}"/>
              </a:ext>
            </a:extLst>
          </p:cNvPr>
          <p:cNvSpPr txBox="1"/>
          <p:nvPr/>
        </p:nvSpPr>
        <p:spPr>
          <a:xfrm>
            <a:off x="2798618" y="4073236"/>
            <a:ext cx="130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to predict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2955A-7018-0447-87A5-F79E71F7CAE5}"/>
              </a:ext>
            </a:extLst>
          </p:cNvPr>
          <p:cNvSpPr txBox="1"/>
          <p:nvPr/>
        </p:nvSpPr>
        <p:spPr>
          <a:xfrm>
            <a:off x="9864436" y="2299854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4709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37438" y="1274232"/>
            <a:ext cx="11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Predicting</a:t>
            </a:r>
            <a:r>
              <a:rPr lang="fr-FR" sz="2400" dirty="0"/>
              <a:t> </a:t>
            </a:r>
            <a:r>
              <a:rPr lang="fr-FR" sz="2400" dirty="0" err="1"/>
              <a:t>wine</a:t>
            </a:r>
            <a:r>
              <a:rPr lang="fr-FR" sz="2400" dirty="0"/>
              <a:t> </a:t>
            </a:r>
            <a:r>
              <a:rPr lang="fr-FR" sz="2400" dirty="0" err="1"/>
              <a:t>quality</a:t>
            </a:r>
            <a:r>
              <a:rPr lang="fr-FR" sz="2400" dirty="0"/>
              <a:t> (</a:t>
            </a:r>
            <a:r>
              <a:rPr lang="en-US" sz="2400" dirty="0"/>
              <a:t>red and white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wine)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various</a:t>
            </a:r>
            <a:r>
              <a:rPr lang="fr-FR" sz="2400" dirty="0"/>
              <a:t> </a:t>
            </a:r>
            <a:r>
              <a:rPr lang="en-US" sz="2400" dirty="0"/>
              <a:t>physicochemical tests </a:t>
            </a:r>
            <a:endParaRPr lang="fr-FR" sz="2400" dirty="0"/>
          </a:p>
          <a:p>
            <a:endParaRPr lang="fr-FR" sz="2400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CE3013C3-7A35-FA4D-B470-F04ACAB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15637" y="2258292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33C2546F-5E2E-D14E-9E70-704FFCB3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6" y="3228111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000+ Wine Glass Logo Stock Images, Photos &amp; Vectors | Shutterstock">
            <a:extLst>
              <a:ext uri="{FF2B5EF4-FFF2-40B4-BE49-F238E27FC236}">
                <a16:creationId xmlns:a16="http://schemas.microsoft.com/office/drawing/2014/main" id="{6C53D595-D92D-D440-B794-1113A15C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20974" r="36579" b="27208"/>
          <a:stretch/>
        </p:blipFill>
        <p:spPr bwMode="auto">
          <a:xfrm>
            <a:off x="471055" y="4197928"/>
            <a:ext cx="502045" cy="8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9A5D-43EC-0D43-8988-34C3F37F2F90}"/>
              </a:ext>
            </a:extLst>
          </p:cNvPr>
          <p:cNvSpPr txBox="1"/>
          <p:nvPr/>
        </p:nvSpPr>
        <p:spPr>
          <a:xfrm>
            <a:off x="1316181" y="2479964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=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81312-EA0E-1843-9546-FC950D2AFD2E}"/>
              </a:ext>
            </a:extLst>
          </p:cNvPr>
          <p:cNvSpPr txBox="1"/>
          <p:nvPr/>
        </p:nvSpPr>
        <p:spPr>
          <a:xfrm>
            <a:off x="1288472" y="3449782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5F834-3F74-8946-B75E-139463DF90B1}"/>
              </a:ext>
            </a:extLst>
          </p:cNvPr>
          <p:cNvSpPr txBox="1"/>
          <p:nvPr/>
        </p:nvSpPr>
        <p:spPr>
          <a:xfrm>
            <a:off x="1288472" y="439189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acidity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B927C-0C9D-6246-9BF4-BADF72399B42}"/>
              </a:ext>
            </a:extLst>
          </p:cNvPr>
          <p:cNvSpPr txBox="1"/>
          <p:nvPr/>
        </p:nvSpPr>
        <p:spPr>
          <a:xfrm>
            <a:off x="568036" y="516774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F014C-E3AE-B646-AC00-038C9647AE30}"/>
              </a:ext>
            </a:extLst>
          </p:cNvPr>
          <p:cNvSpPr txBox="1"/>
          <p:nvPr/>
        </p:nvSpPr>
        <p:spPr>
          <a:xfrm>
            <a:off x="5098470" y="2362201"/>
            <a:ext cx="486294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 </a:t>
            </a:r>
            <a:r>
              <a:rPr lang="en-US" dirty="0"/>
              <a:t>= input variable</a:t>
            </a:r>
          </a:p>
          <a:p>
            <a:r>
              <a:rPr lang="en-US" b="1" dirty="0"/>
              <a:t>y </a:t>
            </a:r>
            <a:r>
              <a:rPr lang="en-US" dirty="0"/>
              <a:t>= output that needs to be predicted</a:t>
            </a:r>
          </a:p>
          <a:p>
            <a:r>
              <a:rPr lang="en-US" b="1" dirty="0"/>
              <a:t>Model</a:t>
            </a:r>
            <a:r>
              <a:rPr lang="en-US" dirty="0"/>
              <a:t> = expected relationship between x and 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99AF0-BB72-574E-9DC0-5746DD4B218D}"/>
              </a:ext>
            </a:extLst>
          </p:cNvPr>
          <p:cNvGrpSpPr/>
          <p:nvPr/>
        </p:nvGrpSpPr>
        <p:grpSpPr>
          <a:xfrm>
            <a:off x="5181600" y="3519055"/>
            <a:ext cx="3117273" cy="1662546"/>
            <a:chOff x="5181600" y="3865418"/>
            <a:chExt cx="3117273" cy="16625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293D12-21EE-BE4A-9216-BEC43EE598CE}"/>
                </a:ext>
              </a:extLst>
            </p:cNvPr>
            <p:cNvCxnSpPr/>
            <p:nvPr/>
          </p:nvCxnSpPr>
          <p:spPr>
            <a:xfrm flipV="1">
              <a:off x="5181600" y="3865418"/>
              <a:ext cx="0" cy="1662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7E1AF-CA94-1542-9695-29DB104BC0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527964"/>
              <a:ext cx="31172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2FF2C6-6E1D-754F-ADF8-9D38145CF273}"/>
              </a:ext>
            </a:extLst>
          </p:cNvPr>
          <p:cNvSpPr txBox="1"/>
          <p:nvPr/>
        </p:nvSpPr>
        <p:spPr>
          <a:xfrm>
            <a:off x="8160327" y="5181600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0725F-5F06-CF44-9350-88DFD43A8E11}"/>
              </a:ext>
            </a:extLst>
          </p:cNvPr>
          <p:cNvSpPr txBox="1"/>
          <p:nvPr/>
        </p:nvSpPr>
        <p:spPr>
          <a:xfrm>
            <a:off x="4849090" y="3435927"/>
            <a:ext cx="2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8D5EEE-E24B-C542-A1FB-B69A2DF4B430}"/>
              </a:ext>
            </a:extLst>
          </p:cNvPr>
          <p:cNvSpPr/>
          <p:nvPr/>
        </p:nvSpPr>
        <p:spPr>
          <a:xfrm>
            <a:off x="7148944" y="360218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426F73-F6CB-604B-A7A2-604039589B44}"/>
              </a:ext>
            </a:extLst>
          </p:cNvPr>
          <p:cNvSpPr/>
          <p:nvPr/>
        </p:nvSpPr>
        <p:spPr>
          <a:xfrm>
            <a:off x="5735781" y="430876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3EEA6C-7A75-A24B-8ED3-64FE31A03204}"/>
              </a:ext>
            </a:extLst>
          </p:cNvPr>
          <p:cNvSpPr/>
          <p:nvPr/>
        </p:nvSpPr>
        <p:spPr>
          <a:xfrm>
            <a:off x="6359235" y="4585854"/>
            <a:ext cx="96982" cy="969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7A60BD-6601-B64B-84D0-37A12AB2F295}"/>
              </a:ext>
            </a:extLst>
          </p:cNvPr>
          <p:cNvSpPr/>
          <p:nvPr/>
        </p:nvSpPr>
        <p:spPr>
          <a:xfrm>
            <a:off x="6691745" y="3879274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99FB47-4CF6-6A43-BC52-3D2153B65E25}"/>
              </a:ext>
            </a:extLst>
          </p:cNvPr>
          <p:cNvSpPr/>
          <p:nvPr/>
        </p:nvSpPr>
        <p:spPr>
          <a:xfrm>
            <a:off x="7107381" y="4142510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FD6C8-AD2E-D14F-9620-89EA1DFAAABE}"/>
              </a:ext>
            </a:extLst>
          </p:cNvPr>
          <p:cNvSpPr/>
          <p:nvPr/>
        </p:nvSpPr>
        <p:spPr>
          <a:xfrm>
            <a:off x="5389418" y="4946073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DA02B3-0A42-AC47-A3DC-508C7A621D16}"/>
              </a:ext>
            </a:extLst>
          </p:cNvPr>
          <p:cNvSpPr/>
          <p:nvPr/>
        </p:nvSpPr>
        <p:spPr>
          <a:xfrm>
            <a:off x="5597236" y="4655128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EED723-3F12-2E49-8604-969C99D233C3}"/>
              </a:ext>
            </a:extLst>
          </p:cNvPr>
          <p:cNvSpPr/>
          <p:nvPr/>
        </p:nvSpPr>
        <p:spPr>
          <a:xfrm>
            <a:off x="6359236" y="4225637"/>
            <a:ext cx="96982" cy="9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922AD-28BA-D94B-AEEB-80FF5718877F}"/>
              </a:ext>
            </a:extLst>
          </p:cNvPr>
          <p:cNvCxnSpPr/>
          <p:nvPr/>
        </p:nvCxnSpPr>
        <p:spPr>
          <a:xfrm flipV="1">
            <a:off x="5167745" y="3643746"/>
            <a:ext cx="2369128" cy="14408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E776E6-3BD4-2C4F-BACB-E8735986F45D}"/>
              </a:ext>
            </a:extLst>
          </p:cNvPr>
          <p:cNvSpPr txBox="1"/>
          <p:nvPr/>
        </p:nvSpPr>
        <p:spPr>
          <a:xfrm>
            <a:off x="7523018" y="3435927"/>
            <a:ext cx="214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f(x)=w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 + w</a:t>
            </a:r>
            <a:r>
              <a:rPr lang="en-US" baseline="-25000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3BA2-8BFD-A14B-B990-6EB5535999F1}"/>
              </a:ext>
            </a:extLst>
          </p:cNvPr>
          <p:cNvSpPr txBox="1"/>
          <p:nvPr/>
        </p:nvSpPr>
        <p:spPr>
          <a:xfrm>
            <a:off x="6456217" y="4433454"/>
            <a:ext cx="19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y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= w</a:t>
            </a:r>
            <a:r>
              <a:rPr lang="en-US" baseline="-25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 + w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 x</a:t>
            </a:r>
            <a:r>
              <a:rPr lang="en-US" baseline="-25000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 + </a:t>
            </a:r>
            <a:r>
              <a:rPr lang="en-US" dirty="0" err="1">
                <a:solidFill>
                  <a:srgbClr val="002060"/>
                </a:solidFill>
              </a:rPr>
              <a:t>ε</a:t>
            </a:r>
            <a:r>
              <a:rPr lang="en-US" baseline="-25000" dirty="0" err="1">
                <a:solidFill>
                  <a:srgbClr val="002060"/>
                </a:solidFill>
              </a:rPr>
              <a:t>i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E966-A940-7E4C-B414-6364FEB3523C}"/>
              </a:ext>
            </a:extLst>
          </p:cNvPr>
          <p:cNvSpPr txBox="1"/>
          <p:nvPr/>
        </p:nvSpPr>
        <p:spPr>
          <a:xfrm>
            <a:off x="8520546" y="4267200"/>
            <a:ext cx="2729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: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0</a:t>
            </a:r>
            <a:r>
              <a:rPr lang="en-US" sz="1600" dirty="0"/>
              <a:t> the interception</a:t>
            </a:r>
          </a:p>
          <a:p>
            <a:r>
              <a:rPr lang="en-US" sz="1600" dirty="0"/>
              <a:t>w</a:t>
            </a:r>
            <a:r>
              <a:rPr lang="en-US" sz="1600" baseline="-25000" dirty="0"/>
              <a:t>1</a:t>
            </a:r>
            <a:r>
              <a:rPr lang="en-US" sz="1600" dirty="0"/>
              <a:t> the slope and</a:t>
            </a:r>
          </a:p>
          <a:p>
            <a:r>
              <a:rPr lang="en-US" sz="1600" dirty="0" err="1"/>
              <a:t>ε</a:t>
            </a:r>
            <a:r>
              <a:rPr lang="en-US" sz="1600" dirty="0"/>
              <a:t> the error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C68C6DC-DD47-F841-9B7B-F7A070C21A12}"/>
              </a:ext>
            </a:extLst>
          </p:cNvPr>
          <p:cNvSpPr/>
          <p:nvPr/>
        </p:nvSpPr>
        <p:spPr>
          <a:xfrm>
            <a:off x="10238509" y="4488873"/>
            <a:ext cx="193964" cy="623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18C42-CFFA-4349-BE5C-D5A8C05F9D9C}"/>
              </a:ext>
            </a:extLst>
          </p:cNvPr>
          <p:cNvSpPr txBox="1"/>
          <p:nvPr/>
        </p:nvSpPr>
        <p:spPr>
          <a:xfrm>
            <a:off x="10474036" y="4488873"/>
            <a:ext cx="17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54146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5309</TotalTime>
  <Words>1616</Words>
  <Application>Microsoft Macintosh PowerPoint</Application>
  <PresentationFormat>Widescreen</PresentationFormat>
  <Paragraphs>336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Cambria Math</vt:lpstr>
      <vt:lpstr>Office Theme</vt:lpstr>
      <vt:lpstr>Sprint 1</vt:lpstr>
      <vt:lpstr>Sprint 1: Regression</vt:lpstr>
      <vt:lpstr>Sprint 1: Day 1</vt:lpstr>
      <vt:lpstr>Sprint 1: Day 2</vt:lpstr>
      <vt:lpstr>PowerPoint Presentation</vt:lpstr>
      <vt:lpstr>Task description</vt:lpstr>
      <vt:lpstr>PowerPoint Presentation</vt:lpstr>
      <vt:lpstr>Machine learning and regression</vt:lpstr>
      <vt:lpstr>Regression fundamentals</vt:lpstr>
      <vt:lpstr>Fitting a line to data</vt:lpstr>
      <vt:lpstr>RSS optimization – Gradient descent algorithm</vt:lpstr>
      <vt:lpstr>Machine learning and regression</vt:lpstr>
      <vt:lpstr>PowerPoint Presentation</vt:lpstr>
      <vt:lpstr>Multiple Linear Regression</vt:lpstr>
      <vt:lpstr>PowerPoint Presentation</vt:lpstr>
      <vt:lpstr>Measuring loss</vt:lpstr>
      <vt:lpstr>Training error</vt:lpstr>
      <vt:lpstr>Training error</vt:lpstr>
      <vt:lpstr>Is Training error a good measure of performance?</vt:lpstr>
      <vt:lpstr>Test error</vt:lpstr>
      <vt:lpstr>Test error</vt:lpstr>
      <vt:lpstr>Overfitting?</vt:lpstr>
      <vt:lpstr>PowerPoint Presentation</vt:lpstr>
      <vt:lpstr>Task description</vt:lpstr>
      <vt:lpstr>PowerPoint Presentation</vt:lpstr>
      <vt:lpstr>Polynomial regression</vt:lpstr>
      <vt:lpstr>Machine learning and regression</vt:lpstr>
      <vt:lpstr>Multiple Regression</vt:lpstr>
      <vt:lpstr>PowerPoint Presentation</vt:lpstr>
      <vt:lpstr>3 sources of error</vt:lpstr>
      <vt:lpstr>3 sources of error</vt:lpstr>
      <vt:lpstr>3 sources of error</vt:lpstr>
      <vt:lpstr>3 sources of error</vt:lpstr>
      <vt:lpstr>Bias – variance tradeoff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85</cp:revision>
  <dcterms:created xsi:type="dcterms:W3CDTF">2020-03-26T17:37:03Z</dcterms:created>
  <dcterms:modified xsi:type="dcterms:W3CDTF">2020-04-12T22:04:25Z</dcterms:modified>
</cp:coreProperties>
</file>